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9" r:id="rId1"/>
  </p:sldMasterIdLst>
  <p:notesMasterIdLst>
    <p:notesMasterId r:id="rId91"/>
  </p:notesMasterIdLst>
  <p:handoutMasterIdLst>
    <p:handoutMasterId r:id="rId92"/>
  </p:handoutMasterIdLst>
  <p:sldIdLst>
    <p:sldId id="324" r:id="rId2"/>
    <p:sldId id="266" r:id="rId3"/>
    <p:sldId id="258" r:id="rId4"/>
    <p:sldId id="295" r:id="rId5"/>
    <p:sldId id="265" r:id="rId6"/>
    <p:sldId id="280" r:id="rId7"/>
    <p:sldId id="283" r:id="rId8"/>
    <p:sldId id="284" r:id="rId9"/>
    <p:sldId id="289" r:id="rId10"/>
    <p:sldId id="388" r:id="rId11"/>
    <p:sldId id="389" r:id="rId12"/>
    <p:sldId id="260" r:id="rId13"/>
    <p:sldId id="293" r:id="rId14"/>
    <p:sldId id="268" r:id="rId15"/>
    <p:sldId id="292" r:id="rId16"/>
    <p:sldId id="325" r:id="rId17"/>
    <p:sldId id="326" r:id="rId18"/>
    <p:sldId id="327" r:id="rId19"/>
    <p:sldId id="328" r:id="rId20"/>
    <p:sldId id="331" r:id="rId21"/>
    <p:sldId id="290" r:id="rId22"/>
    <p:sldId id="362" r:id="rId23"/>
    <p:sldId id="275" r:id="rId24"/>
    <p:sldId id="394" r:id="rId25"/>
    <p:sldId id="390" r:id="rId26"/>
    <p:sldId id="391" r:id="rId27"/>
    <p:sldId id="392" r:id="rId28"/>
    <p:sldId id="393" r:id="rId29"/>
    <p:sldId id="395" r:id="rId30"/>
    <p:sldId id="396" r:id="rId31"/>
    <p:sldId id="397" r:id="rId32"/>
    <p:sldId id="329" r:id="rId33"/>
    <p:sldId id="291" r:id="rId34"/>
    <p:sldId id="277" r:id="rId35"/>
    <p:sldId id="333" r:id="rId36"/>
    <p:sldId id="294" r:id="rId37"/>
    <p:sldId id="259" r:id="rId38"/>
    <p:sldId id="332" r:id="rId39"/>
    <p:sldId id="285" r:id="rId40"/>
    <p:sldId id="330" r:id="rId41"/>
    <p:sldId id="334" r:id="rId42"/>
    <p:sldId id="336" r:id="rId43"/>
    <p:sldId id="342" r:id="rId44"/>
    <p:sldId id="338" r:id="rId45"/>
    <p:sldId id="343" r:id="rId46"/>
    <p:sldId id="344" r:id="rId47"/>
    <p:sldId id="337" r:id="rId48"/>
    <p:sldId id="341" r:id="rId49"/>
    <p:sldId id="340" r:id="rId50"/>
    <p:sldId id="339" r:id="rId51"/>
    <p:sldId id="398" r:id="rId52"/>
    <p:sldId id="351" r:id="rId53"/>
    <p:sldId id="402" r:id="rId54"/>
    <p:sldId id="399" r:id="rId55"/>
    <p:sldId id="400" r:id="rId56"/>
    <p:sldId id="300" r:id="rId57"/>
    <p:sldId id="352" r:id="rId58"/>
    <p:sldId id="276" r:id="rId59"/>
    <p:sldId id="302" r:id="rId60"/>
    <p:sldId id="347" r:id="rId61"/>
    <p:sldId id="323" r:id="rId62"/>
    <p:sldId id="348" r:id="rId63"/>
    <p:sldId id="372" r:id="rId64"/>
    <p:sldId id="373" r:id="rId65"/>
    <p:sldId id="374" r:id="rId66"/>
    <p:sldId id="375" r:id="rId67"/>
    <p:sldId id="376" r:id="rId68"/>
    <p:sldId id="377" r:id="rId69"/>
    <p:sldId id="378" r:id="rId70"/>
    <p:sldId id="379" r:id="rId71"/>
    <p:sldId id="403" r:id="rId72"/>
    <p:sldId id="404" r:id="rId73"/>
    <p:sldId id="384" r:id="rId74"/>
    <p:sldId id="405" r:id="rId75"/>
    <p:sldId id="350" r:id="rId76"/>
    <p:sldId id="311" r:id="rId77"/>
    <p:sldId id="382" r:id="rId78"/>
    <p:sldId id="383" r:id="rId79"/>
    <p:sldId id="312" r:id="rId80"/>
    <p:sldId id="314" r:id="rId81"/>
    <p:sldId id="315" r:id="rId82"/>
    <p:sldId id="316" r:id="rId83"/>
    <p:sldId id="263" r:id="rId84"/>
    <p:sldId id="281" r:id="rId85"/>
    <p:sldId id="401" r:id="rId86"/>
    <p:sldId id="385" r:id="rId87"/>
    <p:sldId id="317" r:id="rId88"/>
    <p:sldId id="386" r:id="rId89"/>
    <p:sldId id="387" r:id="rId90"/>
  </p:sldIdLst>
  <p:sldSz cx="9144000" cy="6858000" type="screen4x3"/>
  <p:notesSz cx="6858000" cy="9144000"/>
  <p:defaultTextStyle>
    <a:defPPr>
      <a:defRPr lang="en-US"/>
    </a:defPPr>
    <a:lvl1pPr algn="l" rtl="0" fontAlgn="base">
      <a:spcBef>
        <a:spcPct val="0"/>
      </a:spcBef>
      <a:spcAft>
        <a:spcPct val="0"/>
      </a:spcAft>
      <a:defRPr sz="3200" kern="1200" baseline="29000">
        <a:solidFill>
          <a:srgbClr val="FAFD00"/>
        </a:solidFill>
        <a:latin typeface="Times New Roman" panose="02020603050405020304" pitchFamily="18" charset="0"/>
        <a:ea typeface="+mn-ea"/>
        <a:cs typeface="+mn-cs"/>
      </a:defRPr>
    </a:lvl1pPr>
    <a:lvl2pPr marL="457200" algn="l" rtl="0" fontAlgn="base">
      <a:spcBef>
        <a:spcPct val="0"/>
      </a:spcBef>
      <a:spcAft>
        <a:spcPct val="0"/>
      </a:spcAft>
      <a:defRPr sz="3200" kern="1200" baseline="29000">
        <a:solidFill>
          <a:srgbClr val="FAFD00"/>
        </a:solidFill>
        <a:latin typeface="Times New Roman" panose="02020603050405020304" pitchFamily="18" charset="0"/>
        <a:ea typeface="+mn-ea"/>
        <a:cs typeface="+mn-cs"/>
      </a:defRPr>
    </a:lvl2pPr>
    <a:lvl3pPr marL="914400" algn="l" rtl="0" fontAlgn="base">
      <a:spcBef>
        <a:spcPct val="0"/>
      </a:spcBef>
      <a:spcAft>
        <a:spcPct val="0"/>
      </a:spcAft>
      <a:defRPr sz="3200" kern="1200" baseline="29000">
        <a:solidFill>
          <a:srgbClr val="FAFD00"/>
        </a:solidFill>
        <a:latin typeface="Times New Roman" panose="02020603050405020304" pitchFamily="18" charset="0"/>
        <a:ea typeface="+mn-ea"/>
        <a:cs typeface="+mn-cs"/>
      </a:defRPr>
    </a:lvl3pPr>
    <a:lvl4pPr marL="1371600" algn="l" rtl="0" fontAlgn="base">
      <a:spcBef>
        <a:spcPct val="0"/>
      </a:spcBef>
      <a:spcAft>
        <a:spcPct val="0"/>
      </a:spcAft>
      <a:defRPr sz="3200" kern="1200" baseline="29000">
        <a:solidFill>
          <a:srgbClr val="FAFD00"/>
        </a:solidFill>
        <a:latin typeface="Times New Roman" panose="02020603050405020304" pitchFamily="18" charset="0"/>
        <a:ea typeface="+mn-ea"/>
        <a:cs typeface="+mn-cs"/>
      </a:defRPr>
    </a:lvl4pPr>
    <a:lvl5pPr marL="1828800" algn="l" rtl="0" fontAlgn="base">
      <a:spcBef>
        <a:spcPct val="0"/>
      </a:spcBef>
      <a:spcAft>
        <a:spcPct val="0"/>
      </a:spcAft>
      <a:defRPr sz="3200" kern="1200" baseline="29000">
        <a:solidFill>
          <a:srgbClr val="FAFD00"/>
        </a:solidFill>
        <a:latin typeface="Times New Roman" panose="02020603050405020304" pitchFamily="18" charset="0"/>
        <a:ea typeface="+mn-ea"/>
        <a:cs typeface="+mn-cs"/>
      </a:defRPr>
    </a:lvl5pPr>
    <a:lvl6pPr marL="2286000" algn="l" defTabSz="914400" rtl="0" eaLnBrk="1" latinLnBrk="0" hangingPunct="1">
      <a:defRPr sz="3200" kern="1200" baseline="29000">
        <a:solidFill>
          <a:srgbClr val="FAFD00"/>
        </a:solidFill>
        <a:latin typeface="Times New Roman" panose="02020603050405020304" pitchFamily="18" charset="0"/>
        <a:ea typeface="+mn-ea"/>
        <a:cs typeface="+mn-cs"/>
      </a:defRPr>
    </a:lvl6pPr>
    <a:lvl7pPr marL="2743200" algn="l" defTabSz="914400" rtl="0" eaLnBrk="1" latinLnBrk="0" hangingPunct="1">
      <a:defRPr sz="3200" kern="1200" baseline="29000">
        <a:solidFill>
          <a:srgbClr val="FAFD00"/>
        </a:solidFill>
        <a:latin typeface="Times New Roman" panose="02020603050405020304" pitchFamily="18" charset="0"/>
        <a:ea typeface="+mn-ea"/>
        <a:cs typeface="+mn-cs"/>
      </a:defRPr>
    </a:lvl7pPr>
    <a:lvl8pPr marL="3200400" algn="l" defTabSz="914400" rtl="0" eaLnBrk="1" latinLnBrk="0" hangingPunct="1">
      <a:defRPr sz="3200" kern="1200" baseline="29000">
        <a:solidFill>
          <a:srgbClr val="FAFD00"/>
        </a:solidFill>
        <a:latin typeface="Times New Roman" panose="02020603050405020304" pitchFamily="18" charset="0"/>
        <a:ea typeface="+mn-ea"/>
        <a:cs typeface="+mn-cs"/>
      </a:defRPr>
    </a:lvl8pPr>
    <a:lvl9pPr marL="3657600" algn="l" defTabSz="914400" rtl="0" eaLnBrk="1" latinLnBrk="0" hangingPunct="1">
      <a:defRPr sz="3200" kern="1200" baseline="29000">
        <a:solidFill>
          <a:srgbClr val="FAFD00"/>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1688" autoAdjust="0"/>
    <p:restoredTop sz="90929"/>
  </p:normalViewPr>
  <p:slideViewPr>
    <p:cSldViewPr>
      <p:cViewPr varScale="1">
        <p:scale>
          <a:sx n="116" d="100"/>
          <a:sy n="116" d="100"/>
        </p:scale>
        <p:origin x="2416" y="17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23784"/>
    </p:cViewPr>
  </p:sorterViewPr>
  <p:notesViewPr>
    <p:cSldViewPr>
      <p:cViewPr varScale="1">
        <p:scale>
          <a:sx n="58" d="100"/>
          <a:sy n="58" d="100"/>
        </p:scale>
        <p:origin x="-477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_rels/viewProps.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slide" Target="slides/slide41.xml"/><Relationship Id="rId1" Type="http://schemas.openxmlformats.org/officeDocument/2006/relationships/slide" Target="slides/slide31.xml"/><Relationship Id="rId5" Type="http://schemas.openxmlformats.org/officeDocument/2006/relationships/slide" Target="slides/slide44.xml"/><Relationship Id="rId4" Type="http://schemas.openxmlformats.org/officeDocument/2006/relationships/slide" Target="slides/slide4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40F7557-5F68-49BB-6620-CC30F57D4B45}"/>
              </a:ext>
            </a:extLst>
          </p:cNvPr>
          <p:cNvSpPr>
            <a:spLocks noChangeArrowheads="1"/>
          </p:cNvSpPr>
          <p:nvPr/>
        </p:nvSpPr>
        <p:spPr bwMode="auto">
          <a:xfrm>
            <a:off x="6400800" y="8750300"/>
            <a:ext cx="3873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algn="r" eaLnBrk="0" hangingPunct="0"/>
            <a:fld id="{7F561E7B-2833-1F4D-9303-34D663519E83}" type="slidenum">
              <a:rPr lang="en-US" altLang="en-US" sz="1400" baseline="0">
                <a:solidFill>
                  <a:schemeClr val="tx1"/>
                </a:solidFill>
              </a:rPr>
              <a:pPr algn="r" eaLnBrk="0" hangingPunct="0"/>
              <a:t>‹#›</a:t>
            </a:fld>
            <a:endParaRPr lang="en-US" altLang="en-US" sz="1400" baseline="0">
              <a:solidFill>
                <a:schemeClr val="tx1"/>
              </a:solidFill>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1A2A4C6-1776-7931-B00D-CC8554462E04}"/>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a:t>Click to edit Master notes styles</a:t>
            </a:r>
          </a:p>
          <a:p>
            <a:pPr lvl="0"/>
            <a:r>
              <a:rPr lang="en-US" altLang="en-US"/>
              <a:t>Second Level</a:t>
            </a:r>
          </a:p>
          <a:p>
            <a:pPr lvl="0"/>
            <a:r>
              <a:rPr lang="en-US" altLang="en-US"/>
              <a:t>Third Level</a:t>
            </a:r>
          </a:p>
          <a:p>
            <a:pPr lvl="0"/>
            <a:r>
              <a:rPr lang="en-US" altLang="en-US"/>
              <a:t>Fourth Level</a:t>
            </a:r>
          </a:p>
          <a:p>
            <a:pPr lvl="0"/>
            <a:r>
              <a:rPr lang="en-US" altLang="en-US"/>
              <a:t>Fifth Level</a:t>
            </a:r>
          </a:p>
        </p:txBody>
      </p:sp>
      <p:sp>
        <p:nvSpPr>
          <p:cNvPr id="2051" name="Rectangle 3">
            <a:extLst>
              <a:ext uri="{FF2B5EF4-FFF2-40B4-BE49-F238E27FC236}">
                <a16:creationId xmlns:a16="http://schemas.microsoft.com/office/drawing/2014/main" id="{74D27379-52B3-443B-F6D7-D58639B5457A}"/>
              </a:ext>
            </a:extLst>
          </p:cNvPr>
          <p:cNvSpPr>
            <a:spLocks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a:extLst>
              <a:ext uri="{FF2B5EF4-FFF2-40B4-BE49-F238E27FC236}">
                <a16:creationId xmlns:a16="http://schemas.microsoft.com/office/drawing/2014/main" id="{6B67DE6C-E68A-0404-7B1B-9366F4131866}"/>
              </a:ext>
            </a:extLst>
          </p:cNvPr>
          <p:cNvSpPr>
            <a:spLocks noChangeArrowheads="1"/>
          </p:cNvSpPr>
          <p:nvPr/>
        </p:nvSpPr>
        <p:spPr bwMode="auto">
          <a:xfrm>
            <a:off x="6400800" y="8750300"/>
            <a:ext cx="3873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algn="r" eaLnBrk="0" hangingPunct="0"/>
            <a:fld id="{32F527E6-B802-FF44-9189-236831BEDCC6}" type="slidenum">
              <a:rPr lang="en-US" altLang="en-US" sz="1400" baseline="0">
                <a:solidFill>
                  <a:schemeClr val="tx1"/>
                </a:solidFill>
              </a:rPr>
              <a:pPr algn="r" eaLnBrk="0" hangingPunct="0"/>
              <a:t>‹#›</a:t>
            </a:fld>
            <a:endParaRPr lang="en-US" altLang="en-US" sz="1400" baseline="0">
              <a:solidFill>
                <a:schemeClr val="tx1"/>
              </a:solidFill>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0CA4C2A-930E-558E-3729-81AF7C0705A2}"/>
              </a:ext>
            </a:extLst>
          </p:cNvPr>
          <p:cNvSpPr>
            <a:spLocks noGrp="1" noChangeArrowheads="1"/>
          </p:cNvSpPr>
          <p:nvPr>
            <p:ph type="body" idx="1"/>
          </p:nvPr>
        </p:nvSpPr>
        <p:spPr>
          <a:ln/>
        </p:spPr>
        <p:txBody>
          <a:bodyPr/>
          <a:lstStyle/>
          <a:p>
            <a:pPr>
              <a:spcBef>
                <a:spcPct val="0"/>
              </a:spcBef>
            </a:pPr>
            <a:endParaRPr lang="en-US" altLang="en-US" sz="2400"/>
          </a:p>
        </p:txBody>
      </p:sp>
      <p:sp>
        <p:nvSpPr>
          <p:cNvPr id="21507" name="Rectangle 3">
            <a:extLst>
              <a:ext uri="{FF2B5EF4-FFF2-40B4-BE49-F238E27FC236}">
                <a16:creationId xmlns:a16="http://schemas.microsoft.com/office/drawing/2014/main" id="{0E7B055E-9EA1-96D6-3F1A-7976E10047D5}"/>
              </a:ext>
            </a:extLst>
          </p:cNvPr>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C9873825-1154-FCCA-3A41-C4D51D37EFA6}"/>
              </a:ext>
            </a:extLst>
          </p:cNvPr>
          <p:cNvSpPr>
            <a:spLocks noChangeArrowheads="1" noTextEdit="1"/>
          </p:cNvSpPr>
          <p:nvPr>
            <p:ph type="sldImg"/>
          </p:nvPr>
        </p:nvSpPr>
        <p:spPr>
          <a:xfrm>
            <a:off x="1150938" y="692150"/>
            <a:ext cx="4556125" cy="3416300"/>
          </a:xfrm>
          <a:ln/>
        </p:spPr>
      </p:sp>
      <p:sp>
        <p:nvSpPr>
          <p:cNvPr id="148483" name="Rectangle 3">
            <a:extLst>
              <a:ext uri="{FF2B5EF4-FFF2-40B4-BE49-F238E27FC236}">
                <a16:creationId xmlns:a16="http://schemas.microsoft.com/office/drawing/2014/main" id="{1C3B7FFE-7C9C-ADDC-0B13-D038EB8B6CF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C5DC376-8C32-C90C-6A3B-FD0429D451B0}"/>
              </a:ext>
            </a:extLst>
          </p:cNvPr>
          <p:cNvSpPr>
            <a:spLocks noChangeArrowheads="1" noTextEdit="1"/>
          </p:cNvSpPr>
          <p:nvPr>
            <p:ph type="sldImg"/>
          </p:nvPr>
        </p:nvSpPr>
        <p:spPr>
          <a:xfrm>
            <a:off x="1150938" y="692150"/>
            <a:ext cx="4556125" cy="3416300"/>
          </a:xfrm>
          <a:ln cap="flat"/>
        </p:spPr>
      </p:sp>
      <p:sp>
        <p:nvSpPr>
          <p:cNvPr id="25603" name="Rectangle 3">
            <a:extLst>
              <a:ext uri="{FF2B5EF4-FFF2-40B4-BE49-F238E27FC236}">
                <a16:creationId xmlns:a16="http://schemas.microsoft.com/office/drawing/2014/main" id="{2A7F1E59-CF95-B2E0-0871-D3A13B93C01F}"/>
              </a:ext>
            </a:extLst>
          </p:cNvPr>
          <p:cNvSpPr>
            <a:spLocks noGrp="1" noChangeArrowheads="1"/>
          </p:cNvSpPr>
          <p:nvPr>
            <p:ph type="body" idx="1"/>
          </p:nvPr>
        </p:nvSpPr>
        <p:spPr>
          <a:ln/>
        </p:spPr>
        <p:txBody>
          <a:bodyPr/>
          <a:lstStyle/>
          <a:p>
            <a:pPr>
              <a:spcBef>
                <a:spcPct val="0"/>
              </a:spcBef>
            </a:pPr>
            <a:endParaRPr lang="en-US" altLang="en-US" sz="2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D5089EFB-D438-7271-2B29-6C3D89781F2B}"/>
              </a:ext>
            </a:extLst>
          </p:cNvPr>
          <p:cNvSpPr>
            <a:spLocks noChangeArrowheads="1" noTextEdit="1"/>
          </p:cNvSpPr>
          <p:nvPr>
            <p:ph type="sldImg"/>
          </p:nvPr>
        </p:nvSpPr>
        <p:spPr>
          <a:xfrm>
            <a:off x="1150938" y="692150"/>
            <a:ext cx="4556125" cy="3416300"/>
          </a:xfrm>
          <a:ln cap="flat"/>
        </p:spPr>
      </p:sp>
      <p:sp>
        <p:nvSpPr>
          <p:cNvPr id="75779" name="Rectangle 3">
            <a:extLst>
              <a:ext uri="{FF2B5EF4-FFF2-40B4-BE49-F238E27FC236}">
                <a16:creationId xmlns:a16="http://schemas.microsoft.com/office/drawing/2014/main" id="{74EBAF62-13F2-BC46-A0EE-615EBEDE3948}"/>
              </a:ext>
            </a:extLst>
          </p:cNvPr>
          <p:cNvSpPr>
            <a:spLocks noGrp="1" noChangeArrowheads="1"/>
          </p:cNvSpPr>
          <p:nvPr>
            <p:ph type="body" idx="1"/>
          </p:nvPr>
        </p:nvSpPr>
        <p:spPr>
          <a:ln/>
        </p:spPr>
        <p:txBody>
          <a:bodyPr/>
          <a:lstStyle/>
          <a:p>
            <a:pPr>
              <a:spcBef>
                <a:spcPct val="0"/>
              </a:spcBef>
            </a:pPr>
            <a:endParaRPr lang="en-US" altLang="en-US" sz="2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2D022281-CDDB-0524-0404-DEDC2386066F}"/>
              </a:ext>
            </a:extLst>
          </p:cNvPr>
          <p:cNvSpPr>
            <a:spLocks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5" name="Rectangle 3">
            <a:extLst>
              <a:ext uri="{FF2B5EF4-FFF2-40B4-BE49-F238E27FC236}">
                <a16:creationId xmlns:a16="http://schemas.microsoft.com/office/drawing/2014/main" id="{F14C97D1-4472-7654-07A1-22169D7D5037}"/>
              </a:ext>
            </a:extLst>
          </p:cNvPr>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spcBef>
                <a:spcPct val="0"/>
              </a:spcBef>
            </a:pPr>
            <a:endParaRPr lang="en-US" altLang="en-US" sz="2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27788C4D-39F9-79C1-F310-F34058EA169A}"/>
              </a:ext>
            </a:extLst>
          </p:cNvPr>
          <p:cNvSpPr>
            <a:spLocks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03" name="Rectangle 3">
            <a:extLst>
              <a:ext uri="{FF2B5EF4-FFF2-40B4-BE49-F238E27FC236}">
                <a16:creationId xmlns:a16="http://schemas.microsoft.com/office/drawing/2014/main" id="{37CFF0FB-1A67-68F4-2727-E88E8E02F128}"/>
              </a:ext>
            </a:extLst>
          </p:cNvPr>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spcBef>
                <a:spcPct val="0"/>
              </a:spcBef>
            </a:pPr>
            <a:endParaRPr lang="en-US" altLang="en-US" sz="2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5CDC9A30-6E42-0C7B-8B72-39F16F497BD0}"/>
              </a:ext>
            </a:extLst>
          </p:cNvPr>
          <p:cNvSpPr>
            <a:spLocks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5651" name="Rectangle 3">
            <a:extLst>
              <a:ext uri="{FF2B5EF4-FFF2-40B4-BE49-F238E27FC236}">
                <a16:creationId xmlns:a16="http://schemas.microsoft.com/office/drawing/2014/main" id="{638F8772-AC17-DF30-B6E2-59BB3C113529}"/>
              </a:ext>
            </a:extLst>
          </p:cNvPr>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spcBef>
                <a:spcPct val="0"/>
              </a:spcBef>
            </a:pPr>
            <a:endParaRPr lang="en-US" altLang="en-US" sz="2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a:extLst>
              <a:ext uri="{FF2B5EF4-FFF2-40B4-BE49-F238E27FC236}">
                <a16:creationId xmlns:a16="http://schemas.microsoft.com/office/drawing/2014/main" id="{62EA54EB-B521-386C-8818-53519A879E57}"/>
              </a:ext>
            </a:extLst>
          </p:cNvPr>
          <p:cNvSpPr>
            <a:spLocks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7699" name="Rectangle 1027">
            <a:extLst>
              <a:ext uri="{FF2B5EF4-FFF2-40B4-BE49-F238E27FC236}">
                <a16:creationId xmlns:a16="http://schemas.microsoft.com/office/drawing/2014/main" id="{DE02EEF6-0727-777E-E7F3-04B25E33B44A}"/>
              </a:ext>
            </a:extLst>
          </p:cNvPr>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spcBef>
                <a:spcPct val="0"/>
              </a:spcBef>
            </a:pPr>
            <a:endParaRPr lang="en-US" altLang="en-US" sz="2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D548652F-D100-987C-BF9B-95EFEDB5AFC2}"/>
              </a:ext>
            </a:extLst>
          </p:cNvPr>
          <p:cNvSpPr>
            <a:spLocks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19" name="Rectangle 3">
            <a:extLst>
              <a:ext uri="{FF2B5EF4-FFF2-40B4-BE49-F238E27FC236}">
                <a16:creationId xmlns:a16="http://schemas.microsoft.com/office/drawing/2014/main" id="{DBC4AAE6-C8B7-48C4-63EF-66B809BFF9B0}"/>
              </a:ext>
            </a:extLst>
          </p:cNvPr>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spcBef>
                <a:spcPct val="0"/>
              </a:spcBef>
            </a:pPr>
            <a:endParaRPr lang="en-US" altLang="en-US" sz="2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a:extLst>
              <a:ext uri="{FF2B5EF4-FFF2-40B4-BE49-F238E27FC236}">
                <a16:creationId xmlns:a16="http://schemas.microsoft.com/office/drawing/2014/main" id="{78F3936A-EA9A-600C-4D0D-F68A3282CA46}"/>
              </a:ext>
            </a:extLst>
          </p:cNvPr>
          <p:cNvSpPr>
            <a:spLocks noChangeArrowheads="1" noTextEdit="1"/>
          </p:cNvSpPr>
          <p:nvPr>
            <p:ph type="sldImg"/>
          </p:nvPr>
        </p:nvSpPr>
        <p:spPr>
          <a:xfrm>
            <a:off x="1150938" y="692150"/>
            <a:ext cx="4556125" cy="3416300"/>
          </a:xfrm>
          <a:ln cap="flat"/>
        </p:spPr>
      </p:sp>
      <p:sp>
        <p:nvSpPr>
          <p:cNvPr id="70659" name="Rectangle 1027">
            <a:extLst>
              <a:ext uri="{FF2B5EF4-FFF2-40B4-BE49-F238E27FC236}">
                <a16:creationId xmlns:a16="http://schemas.microsoft.com/office/drawing/2014/main" id="{D73A3104-2DD4-2534-4105-D83EE5E2E2A9}"/>
              </a:ext>
            </a:extLst>
          </p:cNvPr>
          <p:cNvSpPr>
            <a:spLocks noGrp="1" noChangeArrowheads="1"/>
          </p:cNvSpPr>
          <p:nvPr>
            <p:ph type="body" idx="1"/>
          </p:nvPr>
        </p:nvSpPr>
        <p:spPr>
          <a:ln/>
        </p:spPr>
        <p:txBody>
          <a:bodyPr/>
          <a:lstStyle/>
          <a:p>
            <a:pPr>
              <a:spcBef>
                <a:spcPct val="0"/>
              </a:spcBef>
            </a:pPr>
            <a:endParaRPr lang="en-US" altLang="en-US" sz="2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F4AFD01-7AA5-7E12-0E37-0EBCF2A123F9}"/>
              </a:ext>
            </a:extLst>
          </p:cNvPr>
          <p:cNvSpPr>
            <a:spLocks noChangeArrowheads="1" noTextEdit="1"/>
          </p:cNvSpPr>
          <p:nvPr>
            <p:ph type="sldImg"/>
          </p:nvPr>
        </p:nvSpPr>
        <p:spPr>
          <a:xfrm>
            <a:off x="1150938" y="692150"/>
            <a:ext cx="4556125" cy="3416300"/>
          </a:xfrm>
          <a:ln cap="flat"/>
        </p:spPr>
      </p:sp>
      <p:sp>
        <p:nvSpPr>
          <p:cNvPr id="39939" name="Rectangle 3">
            <a:extLst>
              <a:ext uri="{FF2B5EF4-FFF2-40B4-BE49-F238E27FC236}">
                <a16:creationId xmlns:a16="http://schemas.microsoft.com/office/drawing/2014/main" id="{581A8438-644F-088E-9239-F0F31B900D04}"/>
              </a:ext>
            </a:extLst>
          </p:cNvPr>
          <p:cNvSpPr>
            <a:spLocks noGrp="1" noChangeArrowheads="1"/>
          </p:cNvSpPr>
          <p:nvPr>
            <p:ph type="body" idx="1"/>
          </p:nvPr>
        </p:nvSpPr>
        <p:spPr>
          <a:ln/>
        </p:spPr>
        <p:txBody>
          <a:bodyPr/>
          <a:lstStyle/>
          <a:p>
            <a:pPr>
              <a:spcBef>
                <a:spcPct val="0"/>
              </a:spcBef>
            </a:pPr>
            <a:endParaRPr lang="en-US" altLang="en-US" sz="2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0124B92-1102-B0CB-33F3-1C5837BECB32}"/>
              </a:ext>
            </a:extLst>
          </p:cNvPr>
          <p:cNvSpPr>
            <a:spLocks noChangeArrowheads="1" noTextEdit="1"/>
          </p:cNvSpPr>
          <p:nvPr>
            <p:ph type="sldImg"/>
          </p:nvPr>
        </p:nvSpPr>
        <p:spPr>
          <a:xfrm>
            <a:off x="1150938" y="692150"/>
            <a:ext cx="4556125" cy="3416300"/>
          </a:xfrm>
          <a:ln cap="flat"/>
        </p:spPr>
      </p:sp>
      <p:sp>
        <p:nvSpPr>
          <p:cNvPr id="7171" name="Rectangle 3">
            <a:extLst>
              <a:ext uri="{FF2B5EF4-FFF2-40B4-BE49-F238E27FC236}">
                <a16:creationId xmlns:a16="http://schemas.microsoft.com/office/drawing/2014/main" id="{4360A6F9-0216-09B7-A573-2567D4992E2B}"/>
              </a:ext>
            </a:extLst>
          </p:cNvPr>
          <p:cNvSpPr>
            <a:spLocks noGrp="1" noChangeArrowheads="1"/>
          </p:cNvSpPr>
          <p:nvPr>
            <p:ph type="body" idx="1"/>
          </p:nvPr>
        </p:nvSpPr>
        <p:spPr>
          <a:ln/>
        </p:spPr>
        <p:txBody>
          <a:bodyPr/>
          <a:lstStyle/>
          <a:p>
            <a:pPr>
              <a:spcBef>
                <a:spcPct val="0"/>
              </a:spcBef>
            </a:pPr>
            <a:endParaRPr lang="en-US" altLang="en-US" sz="2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7975D1B7-7947-20B4-30CE-EC84A5B7F45E}"/>
              </a:ext>
            </a:extLst>
          </p:cNvPr>
          <p:cNvSpPr>
            <a:spLocks noChangeArrowheads="1" noTextEdit="1"/>
          </p:cNvSpPr>
          <p:nvPr>
            <p:ph type="sldImg"/>
          </p:nvPr>
        </p:nvSpPr>
        <p:spPr>
          <a:xfrm>
            <a:off x="1150938" y="692150"/>
            <a:ext cx="4556125" cy="3416300"/>
          </a:xfrm>
          <a:ln/>
        </p:spPr>
      </p:sp>
      <p:sp>
        <p:nvSpPr>
          <p:cNvPr id="145411" name="Rectangle 3">
            <a:extLst>
              <a:ext uri="{FF2B5EF4-FFF2-40B4-BE49-F238E27FC236}">
                <a16:creationId xmlns:a16="http://schemas.microsoft.com/office/drawing/2014/main" id="{1B17F20F-F1B9-9E83-4039-CBDF39ED00F9}"/>
              </a:ext>
            </a:extLst>
          </p:cNvPr>
          <p:cNvSpPr>
            <a:spLocks noGrp="1" noChangeArrowheads="1"/>
          </p:cNvSpPr>
          <p:nvPr>
            <p:ph type="body" idx="1"/>
          </p:nvPr>
        </p:nvSpPr>
        <p:spPr/>
        <p:txBody>
          <a:bodyPr/>
          <a:lstStyle/>
          <a:p>
            <a:r>
              <a:rPr lang="en-US" altLang="en-US"/>
              <a:t>Polymorphs at margin of a vessel in acutely inflamed tissue.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E34798FA-EEB8-5378-CCD6-07075FFE8BA6}"/>
              </a:ext>
            </a:extLst>
          </p:cNvPr>
          <p:cNvSpPr>
            <a:spLocks noChangeArrowheads="1" noTextEdit="1"/>
          </p:cNvSpPr>
          <p:nvPr>
            <p:ph type="sldImg"/>
          </p:nvPr>
        </p:nvSpPr>
        <p:spPr>
          <a:xfrm>
            <a:off x="1150938" y="692150"/>
            <a:ext cx="4556125" cy="3416300"/>
          </a:xfrm>
          <a:ln cap="flat"/>
        </p:spPr>
      </p:sp>
      <p:sp>
        <p:nvSpPr>
          <p:cNvPr id="44035" name="Rectangle 3">
            <a:extLst>
              <a:ext uri="{FF2B5EF4-FFF2-40B4-BE49-F238E27FC236}">
                <a16:creationId xmlns:a16="http://schemas.microsoft.com/office/drawing/2014/main" id="{8A782B33-CB5A-A88A-FFF5-E3945D12076A}"/>
              </a:ext>
            </a:extLst>
          </p:cNvPr>
          <p:cNvSpPr>
            <a:spLocks noGrp="1" noChangeArrowheads="1"/>
          </p:cNvSpPr>
          <p:nvPr>
            <p:ph type="body" idx="1"/>
          </p:nvPr>
        </p:nvSpPr>
        <p:spPr>
          <a:noFill/>
          <a:ln/>
        </p:spPr>
        <p:txBody>
          <a:bodyPr/>
          <a:lstStyle/>
          <a:p>
            <a:pPr>
              <a:spcBef>
                <a:spcPct val="0"/>
              </a:spcBef>
            </a:pPr>
            <a:r>
              <a:rPr lang="en-US" altLang="en-US" sz="2400"/>
              <a:t>E&amp;P selectins contribute to rolling. ICAM and VCAM, along with PMN integrins are active in the transmigration process.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28513990-A672-AB04-EC4B-F1E2343211BF}"/>
              </a:ext>
            </a:extLst>
          </p:cNvPr>
          <p:cNvSpPr>
            <a:spLocks noChangeArrowheads="1" noTextEdit="1"/>
          </p:cNvSpPr>
          <p:nvPr>
            <p:ph type="sldImg"/>
          </p:nvPr>
        </p:nvSpPr>
        <p:spPr>
          <a:xfrm>
            <a:off x="1150938" y="692150"/>
            <a:ext cx="4556125" cy="3416300"/>
          </a:xfrm>
          <a:ln/>
        </p:spPr>
      </p:sp>
      <p:sp>
        <p:nvSpPr>
          <p:cNvPr id="146435" name="Rectangle 3">
            <a:extLst>
              <a:ext uri="{FF2B5EF4-FFF2-40B4-BE49-F238E27FC236}">
                <a16:creationId xmlns:a16="http://schemas.microsoft.com/office/drawing/2014/main" id="{9D98C041-452C-8A36-B508-8803427B4AE7}"/>
              </a:ext>
            </a:extLst>
          </p:cNvPr>
          <p:cNvSpPr>
            <a:spLocks noGrp="1" noChangeArrowheads="1"/>
          </p:cNvSpPr>
          <p:nvPr>
            <p:ph type="body" idx="1"/>
          </p:nvPr>
        </p:nvSpPr>
        <p:spPr/>
        <p:txBody>
          <a:bodyPr/>
          <a:lstStyle/>
          <a:p>
            <a:r>
              <a:rPr lang="en-US" altLang="en-US"/>
              <a:t>EM showing transmigration of a PMN through a vascular wall.</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B4B696C-4E5E-6598-3FA9-4C6BD92D5C98}"/>
              </a:ext>
            </a:extLst>
          </p:cNvPr>
          <p:cNvSpPr>
            <a:spLocks noChangeArrowheads="1" noTextEdit="1"/>
          </p:cNvSpPr>
          <p:nvPr>
            <p:ph type="sldImg"/>
          </p:nvPr>
        </p:nvSpPr>
        <p:spPr>
          <a:xfrm>
            <a:off x="1150938" y="692150"/>
            <a:ext cx="4556125" cy="3416300"/>
          </a:xfrm>
          <a:ln cap="flat"/>
        </p:spPr>
      </p:sp>
      <p:sp>
        <p:nvSpPr>
          <p:cNvPr id="9219" name="Rectangle 3">
            <a:extLst>
              <a:ext uri="{FF2B5EF4-FFF2-40B4-BE49-F238E27FC236}">
                <a16:creationId xmlns:a16="http://schemas.microsoft.com/office/drawing/2014/main" id="{D68AB15F-5505-A6AC-47A9-5D9E65276CFB}"/>
              </a:ext>
            </a:extLst>
          </p:cNvPr>
          <p:cNvSpPr>
            <a:spLocks noGrp="1" noChangeArrowheads="1"/>
          </p:cNvSpPr>
          <p:nvPr>
            <p:ph type="body" idx="1"/>
          </p:nvPr>
        </p:nvSpPr>
        <p:spPr>
          <a:ln/>
        </p:spPr>
        <p:txBody>
          <a:bodyPr/>
          <a:lstStyle/>
          <a:p>
            <a:pPr>
              <a:spcBef>
                <a:spcPct val="0"/>
              </a:spcBef>
            </a:pPr>
            <a:endParaRPr lang="en-US" altLang="en-US" sz="2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39904B52-FFCF-0A0D-0843-8EC40D1B9F9C}"/>
              </a:ext>
            </a:extLst>
          </p:cNvPr>
          <p:cNvSpPr>
            <a:spLocks noChangeArrowheads="1" noTextEdit="1"/>
          </p:cNvSpPr>
          <p:nvPr>
            <p:ph type="sldImg"/>
          </p:nvPr>
        </p:nvSpPr>
        <p:spPr>
          <a:xfrm>
            <a:off x="1150938" y="692150"/>
            <a:ext cx="4556125" cy="3416300"/>
          </a:xfrm>
          <a:ln/>
        </p:spPr>
      </p:sp>
      <p:sp>
        <p:nvSpPr>
          <p:cNvPr id="147459" name="Rectangle 3">
            <a:extLst>
              <a:ext uri="{FF2B5EF4-FFF2-40B4-BE49-F238E27FC236}">
                <a16:creationId xmlns:a16="http://schemas.microsoft.com/office/drawing/2014/main" id="{E4FB336F-7547-5808-BC16-79FA31F6D7F0}"/>
              </a:ext>
            </a:extLst>
          </p:cNvPr>
          <p:cNvSpPr>
            <a:spLocks noGrp="1" noChangeArrowheads="1"/>
          </p:cNvSpPr>
          <p:nvPr>
            <p:ph type="body" idx="1"/>
          </p:nvPr>
        </p:nvSpPr>
        <p:spPr/>
        <p:txBody>
          <a:bodyPr/>
          <a:lstStyle/>
          <a:p>
            <a:r>
              <a:rPr lang="en-US" altLang="en-US"/>
              <a:t>Immature band form of neutrophil in peripheral blood.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4F946507-B441-AB5C-90B6-A3688B1488C2}"/>
              </a:ext>
            </a:extLst>
          </p:cNvPr>
          <p:cNvSpPr>
            <a:spLocks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0771" name="Rectangle 3">
            <a:extLst>
              <a:ext uri="{FF2B5EF4-FFF2-40B4-BE49-F238E27FC236}">
                <a16:creationId xmlns:a16="http://schemas.microsoft.com/office/drawing/2014/main" id="{9212CB6B-E5C6-1CCD-423A-371B75921EBA}"/>
              </a:ext>
            </a:extLst>
          </p:cNvPr>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spcBef>
                <a:spcPct val="0"/>
              </a:spcBef>
            </a:pPr>
            <a:endParaRPr lang="en-US" altLang="en-US" sz="2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EFECE880-5042-3EBB-3664-014D2D02C94E}"/>
              </a:ext>
            </a:extLst>
          </p:cNvPr>
          <p:cNvSpPr>
            <a:spLocks noChangeArrowheads="1" noTextEdit="1"/>
          </p:cNvSpPr>
          <p:nvPr>
            <p:ph type="sldImg"/>
          </p:nvPr>
        </p:nvSpPr>
        <p:spPr>
          <a:xfrm>
            <a:off x="1150938" y="692150"/>
            <a:ext cx="4556125" cy="3416300"/>
          </a:xfrm>
          <a:ln/>
        </p:spPr>
      </p:sp>
      <p:sp>
        <p:nvSpPr>
          <p:cNvPr id="210947" name="Rectangle 3">
            <a:extLst>
              <a:ext uri="{FF2B5EF4-FFF2-40B4-BE49-F238E27FC236}">
                <a16:creationId xmlns:a16="http://schemas.microsoft.com/office/drawing/2014/main" id="{7287EF4B-DFFD-92D2-04AC-05B46D8F422D}"/>
              </a:ext>
            </a:extLst>
          </p:cNvPr>
          <p:cNvSpPr>
            <a:spLocks noGrp="1" noChangeArrowheads="1"/>
          </p:cNvSpPr>
          <p:nvPr>
            <p:ph type="body" idx="1"/>
          </p:nvPr>
        </p:nvSpPr>
        <p:spPr/>
        <p:txBody>
          <a:bodyPr/>
          <a:lstStyle/>
          <a:p>
            <a:r>
              <a:rPr lang="en-US" altLang="en-US"/>
              <a:t>Acute MI, showing hemorrhage in the posterior (bottom of slide) LV.</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94D7C593-71CA-09CC-8EA6-BBB64A2DEC37}"/>
              </a:ext>
            </a:extLst>
          </p:cNvPr>
          <p:cNvSpPr>
            <a:spLocks noChangeArrowheads="1" noTextEdit="1"/>
          </p:cNvSpPr>
          <p:nvPr>
            <p:ph type="sldImg"/>
          </p:nvPr>
        </p:nvSpPr>
        <p:spPr>
          <a:xfrm>
            <a:off x="1150938" y="692150"/>
            <a:ext cx="4556125" cy="3416300"/>
          </a:xfrm>
          <a:ln/>
        </p:spPr>
      </p:sp>
      <p:sp>
        <p:nvSpPr>
          <p:cNvPr id="211971" name="Rectangle 3">
            <a:extLst>
              <a:ext uri="{FF2B5EF4-FFF2-40B4-BE49-F238E27FC236}">
                <a16:creationId xmlns:a16="http://schemas.microsoft.com/office/drawing/2014/main" id="{D47D430D-674F-77D2-035A-3BD6F4562DB1}"/>
              </a:ext>
            </a:extLst>
          </p:cNvPr>
          <p:cNvSpPr>
            <a:spLocks noGrp="1" noChangeArrowheads="1"/>
          </p:cNvSpPr>
          <p:nvPr>
            <p:ph type="body" idx="1"/>
          </p:nvPr>
        </p:nvSpPr>
        <p:spPr/>
        <p:txBody>
          <a:bodyPr/>
          <a:lstStyle/>
          <a:p>
            <a:r>
              <a:rPr lang="en-US" altLang="en-US"/>
              <a:t>H&amp;E showing normal myocardium on left (with some evidence of hypertrophy), and early infarction on the right. Note the brick-red color and lack of nuclei. No inflammatory cells have yet appeared.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BECF1D51-1624-4E04-5AE1-E4729795A9CF}"/>
              </a:ext>
            </a:extLst>
          </p:cNvPr>
          <p:cNvSpPr>
            <a:spLocks noChangeArrowheads="1" noTextEdit="1"/>
          </p:cNvSpPr>
          <p:nvPr>
            <p:ph type="sldImg"/>
          </p:nvPr>
        </p:nvSpPr>
        <p:spPr>
          <a:xfrm>
            <a:off x="1150938" y="692150"/>
            <a:ext cx="4556125" cy="3416300"/>
          </a:xfrm>
          <a:ln/>
        </p:spPr>
      </p:sp>
      <p:sp>
        <p:nvSpPr>
          <p:cNvPr id="212995" name="Rectangle 3">
            <a:extLst>
              <a:ext uri="{FF2B5EF4-FFF2-40B4-BE49-F238E27FC236}">
                <a16:creationId xmlns:a16="http://schemas.microsoft.com/office/drawing/2014/main" id="{A0ED78D9-9FE1-39C9-E416-E01FDC79BBDA}"/>
              </a:ext>
            </a:extLst>
          </p:cNvPr>
          <p:cNvSpPr>
            <a:spLocks noGrp="1" noChangeArrowheads="1"/>
          </p:cNvSpPr>
          <p:nvPr>
            <p:ph type="body" idx="1"/>
          </p:nvPr>
        </p:nvSpPr>
        <p:spPr/>
        <p:txBody>
          <a:bodyPr/>
          <a:lstStyle/>
          <a:p>
            <a:r>
              <a:rPr lang="en-US" altLang="en-US"/>
              <a:t>Further evolution of an MI, showing yellowish discoloration, due to infiltration by PMNs.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a:extLst>
              <a:ext uri="{FF2B5EF4-FFF2-40B4-BE49-F238E27FC236}">
                <a16:creationId xmlns:a16="http://schemas.microsoft.com/office/drawing/2014/main" id="{948A7183-886D-28E2-D418-6577C026DE62}"/>
              </a:ext>
            </a:extLst>
          </p:cNvPr>
          <p:cNvSpPr>
            <a:spLocks noChangeArrowheads="1" noTextEdit="1"/>
          </p:cNvSpPr>
          <p:nvPr>
            <p:ph type="sldImg"/>
          </p:nvPr>
        </p:nvSpPr>
        <p:spPr>
          <a:xfrm>
            <a:off x="1150938" y="692150"/>
            <a:ext cx="4556125" cy="3416300"/>
          </a:xfrm>
          <a:ln/>
        </p:spPr>
      </p:sp>
      <p:sp>
        <p:nvSpPr>
          <p:cNvPr id="214019" name="Rectangle 3">
            <a:extLst>
              <a:ext uri="{FF2B5EF4-FFF2-40B4-BE49-F238E27FC236}">
                <a16:creationId xmlns:a16="http://schemas.microsoft.com/office/drawing/2014/main" id="{1130341B-640B-F05D-37CE-A82D9F05503A}"/>
              </a:ext>
            </a:extLst>
          </p:cNvPr>
          <p:cNvSpPr>
            <a:spLocks noGrp="1" noChangeArrowheads="1"/>
          </p:cNvSpPr>
          <p:nvPr>
            <p:ph type="body" idx="1"/>
          </p:nvPr>
        </p:nvSpPr>
        <p:spPr/>
        <p:txBody>
          <a:bodyPr/>
          <a:lstStyle/>
          <a:p>
            <a:r>
              <a:rPr lang="en-US" altLang="en-US"/>
              <a:t>H&amp;E showing predominance of neutrophils and dead myocardium.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2C838786-4504-FF66-9857-E9EF55759D20}"/>
              </a:ext>
            </a:extLst>
          </p:cNvPr>
          <p:cNvSpPr>
            <a:spLocks noChangeArrowheads="1" noTextEdit="1"/>
          </p:cNvSpPr>
          <p:nvPr>
            <p:ph type="sldImg"/>
          </p:nvPr>
        </p:nvSpPr>
        <p:spPr>
          <a:xfrm>
            <a:off x="1150938" y="692150"/>
            <a:ext cx="4556125" cy="3416300"/>
          </a:xfrm>
          <a:ln cap="flat"/>
        </p:spPr>
      </p:sp>
      <p:sp>
        <p:nvSpPr>
          <p:cNvPr id="79875" name="Rectangle 3">
            <a:extLst>
              <a:ext uri="{FF2B5EF4-FFF2-40B4-BE49-F238E27FC236}">
                <a16:creationId xmlns:a16="http://schemas.microsoft.com/office/drawing/2014/main" id="{E8FBE286-7CEA-F67F-6034-62E09130221F}"/>
              </a:ext>
            </a:extLst>
          </p:cNvPr>
          <p:cNvSpPr>
            <a:spLocks noGrp="1" noChangeArrowheads="1"/>
          </p:cNvSpPr>
          <p:nvPr>
            <p:ph type="body" idx="1"/>
          </p:nvPr>
        </p:nvSpPr>
        <p:spPr>
          <a:ln/>
        </p:spPr>
        <p:txBody>
          <a:bodyPr/>
          <a:lstStyle/>
          <a:p>
            <a:pPr>
              <a:spcBef>
                <a:spcPct val="0"/>
              </a:spcBef>
            </a:pPr>
            <a:endParaRPr lang="en-US" altLang="en-US" sz="2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1026">
            <a:extLst>
              <a:ext uri="{FF2B5EF4-FFF2-40B4-BE49-F238E27FC236}">
                <a16:creationId xmlns:a16="http://schemas.microsoft.com/office/drawing/2014/main" id="{72732A71-555F-6016-3BBC-A731BCA337E0}"/>
              </a:ext>
            </a:extLst>
          </p:cNvPr>
          <p:cNvSpPr>
            <a:spLocks noChangeArrowheads="1" noTextEdit="1"/>
          </p:cNvSpPr>
          <p:nvPr>
            <p:ph type="sldImg"/>
          </p:nvPr>
        </p:nvSpPr>
        <p:spPr>
          <a:xfrm>
            <a:off x="1150938" y="692150"/>
            <a:ext cx="4556125" cy="3416300"/>
          </a:xfrm>
          <a:ln/>
        </p:spPr>
      </p:sp>
      <p:sp>
        <p:nvSpPr>
          <p:cNvPr id="215043" name="Rectangle 1027">
            <a:extLst>
              <a:ext uri="{FF2B5EF4-FFF2-40B4-BE49-F238E27FC236}">
                <a16:creationId xmlns:a16="http://schemas.microsoft.com/office/drawing/2014/main" id="{1B541D85-57BB-6C57-A5CD-45D43B945113}"/>
              </a:ext>
            </a:extLst>
          </p:cNvPr>
          <p:cNvSpPr>
            <a:spLocks noGrp="1" noChangeArrowheads="1"/>
          </p:cNvSpPr>
          <p:nvPr>
            <p:ph type="body" idx="1"/>
          </p:nvPr>
        </p:nvSpPr>
        <p:spPr/>
        <p:txBody>
          <a:bodyPr/>
          <a:lstStyle/>
          <a:p>
            <a:r>
              <a:rPr lang="en-US" altLang="en-US"/>
              <a:t>Hi power of same. Note poly-lobated nuclei, typical of PMNs. The myocardial cells are all necrotic, lacking nuclei.</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a:extLst>
              <a:ext uri="{FF2B5EF4-FFF2-40B4-BE49-F238E27FC236}">
                <a16:creationId xmlns:a16="http://schemas.microsoft.com/office/drawing/2014/main" id="{0F0C2DD7-0349-62C0-9DFF-6D79F0609D85}"/>
              </a:ext>
            </a:extLst>
          </p:cNvPr>
          <p:cNvSpPr>
            <a:spLocks noChangeArrowheads="1" noTextEdit="1"/>
          </p:cNvSpPr>
          <p:nvPr>
            <p:ph type="sldImg"/>
          </p:nvPr>
        </p:nvSpPr>
        <p:spPr>
          <a:xfrm>
            <a:off x="1150938" y="692150"/>
            <a:ext cx="4556125" cy="3416300"/>
          </a:xfrm>
          <a:ln/>
        </p:spPr>
      </p:sp>
      <p:sp>
        <p:nvSpPr>
          <p:cNvPr id="216067" name="Rectangle 3">
            <a:extLst>
              <a:ext uri="{FF2B5EF4-FFF2-40B4-BE49-F238E27FC236}">
                <a16:creationId xmlns:a16="http://schemas.microsoft.com/office/drawing/2014/main" id="{8AC57834-4480-AC31-3440-84020CD32B38}"/>
              </a:ext>
            </a:extLst>
          </p:cNvPr>
          <p:cNvSpPr>
            <a:spLocks noGrp="1" noChangeArrowheads="1"/>
          </p:cNvSpPr>
          <p:nvPr>
            <p:ph type="body" idx="1"/>
          </p:nvPr>
        </p:nvSpPr>
        <p:spPr/>
        <p:txBody>
          <a:bodyPr/>
          <a:lstStyle/>
          <a:p>
            <a:r>
              <a:rPr lang="en-US" altLang="en-US"/>
              <a:t>Macrophages, recognizable by their large size, eccentric nuclei and clear cytoplasm, often containing lipid, nuclear debris, or hemosiderin pigment.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03008DD5-EE75-3A9A-FC7C-345394F88AEA}"/>
              </a:ext>
            </a:extLst>
          </p:cNvPr>
          <p:cNvSpPr>
            <a:spLocks noChangeArrowheads="1" noTextEdit="1"/>
          </p:cNvSpPr>
          <p:nvPr>
            <p:ph type="sldImg"/>
          </p:nvPr>
        </p:nvSpPr>
        <p:spPr>
          <a:xfrm>
            <a:off x="1150938" y="692150"/>
            <a:ext cx="4556125" cy="3416300"/>
          </a:xfrm>
          <a:ln/>
        </p:spPr>
      </p:sp>
      <p:sp>
        <p:nvSpPr>
          <p:cNvPr id="217091" name="Rectangle 3">
            <a:extLst>
              <a:ext uri="{FF2B5EF4-FFF2-40B4-BE49-F238E27FC236}">
                <a16:creationId xmlns:a16="http://schemas.microsoft.com/office/drawing/2014/main" id="{BE1D9080-044B-6D20-AC93-AAFD09E26DD1}"/>
              </a:ext>
            </a:extLst>
          </p:cNvPr>
          <p:cNvSpPr>
            <a:spLocks noGrp="1" noChangeArrowheads="1"/>
          </p:cNvSpPr>
          <p:nvPr>
            <p:ph type="body" idx="1"/>
          </p:nvPr>
        </p:nvSpPr>
        <p:spPr/>
        <p:txBody>
          <a:bodyPr/>
          <a:lstStyle/>
          <a:p>
            <a:r>
              <a:rPr lang="en-US" altLang="en-US"/>
              <a:t>Old MI showing a mature, white, collagenous scar.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a:extLst>
              <a:ext uri="{FF2B5EF4-FFF2-40B4-BE49-F238E27FC236}">
                <a16:creationId xmlns:a16="http://schemas.microsoft.com/office/drawing/2014/main" id="{6E6BBF28-3598-82C7-E4E1-56BA0C2A2CE1}"/>
              </a:ext>
            </a:extLst>
          </p:cNvPr>
          <p:cNvSpPr>
            <a:spLocks noChangeArrowheads="1" noTextEdit="1"/>
          </p:cNvSpPr>
          <p:nvPr>
            <p:ph type="sldImg"/>
          </p:nvPr>
        </p:nvSpPr>
        <p:spPr>
          <a:xfrm>
            <a:off x="1150938" y="692150"/>
            <a:ext cx="4556125" cy="3416300"/>
          </a:xfrm>
          <a:ln/>
        </p:spPr>
      </p:sp>
      <p:sp>
        <p:nvSpPr>
          <p:cNvPr id="218115" name="Rectangle 3">
            <a:extLst>
              <a:ext uri="{FF2B5EF4-FFF2-40B4-BE49-F238E27FC236}">
                <a16:creationId xmlns:a16="http://schemas.microsoft.com/office/drawing/2014/main" id="{7BD84328-1398-6648-B7CA-1EC95A50E547}"/>
              </a:ext>
            </a:extLst>
          </p:cNvPr>
          <p:cNvSpPr>
            <a:spLocks noGrp="1" noChangeArrowheads="1"/>
          </p:cNvSpPr>
          <p:nvPr>
            <p:ph type="body" idx="1"/>
          </p:nvPr>
        </p:nvSpPr>
        <p:spPr/>
        <p:txBody>
          <a:bodyPr/>
          <a:lstStyle/>
          <a:p>
            <a:r>
              <a:rPr lang="en-US" altLang="en-US"/>
              <a:t>Same as previous.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D3D04808-378C-E4DC-D1A3-403F65B6FDB8}"/>
              </a:ext>
            </a:extLst>
          </p:cNvPr>
          <p:cNvSpPr>
            <a:spLocks noChangeArrowheads="1" noTextEdit="1"/>
          </p:cNvSpPr>
          <p:nvPr>
            <p:ph type="sldImg"/>
          </p:nvPr>
        </p:nvSpPr>
        <p:spPr>
          <a:xfrm>
            <a:off x="1150938" y="692150"/>
            <a:ext cx="4556125" cy="3416300"/>
          </a:xfrm>
          <a:ln/>
        </p:spPr>
      </p:sp>
      <p:sp>
        <p:nvSpPr>
          <p:cNvPr id="219139" name="Rectangle 3">
            <a:extLst>
              <a:ext uri="{FF2B5EF4-FFF2-40B4-BE49-F238E27FC236}">
                <a16:creationId xmlns:a16="http://schemas.microsoft.com/office/drawing/2014/main" id="{18D79123-DF78-F32C-966A-DABC125664A6}"/>
              </a:ext>
            </a:extLst>
          </p:cNvPr>
          <p:cNvSpPr>
            <a:spLocks noGrp="1" noChangeArrowheads="1"/>
          </p:cNvSpPr>
          <p:nvPr>
            <p:ph type="body" idx="1"/>
          </p:nvPr>
        </p:nvSpPr>
        <p:spPr/>
        <p:txBody>
          <a:bodyPr/>
          <a:lstStyle/>
          <a:p>
            <a:r>
              <a:rPr lang="en-US" altLang="en-US"/>
              <a:t>Whole mount, demonstrating collagen scar (blue-green on trichrome stain).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75D03264-9956-5CB4-E27F-9A4086810DFB}"/>
              </a:ext>
            </a:extLst>
          </p:cNvPr>
          <p:cNvSpPr>
            <a:spLocks noChangeArrowheads="1" noTextEdit="1"/>
          </p:cNvSpPr>
          <p:nvPr>
            <p:ph type="sldImg"/>
          </p:nvPr>
        </p:nvSpPr>
        <p:spPr>
          <a:xfrm>
            <a:off x="1150938" y="692150"/>
            <a:ext cx="4556125" cy="3416300"/>
          </a:xfrm>
          <a:ln/>
        </p:spPr>
      </p:sp>
      <p:sp>
        <p:nvSpPr>
          <p:cNvPr id="220163" name="Rectangle 3">
            <a:extLst>
              <a:ext uri="{FF2B5EF4-FFF2-40B4-BE49-F238E27FC236}">
                <a16:creationId xmlns:a16="http://schemas.microsoft.com/office/drawing/2014/main" id="{DAF5F523-202B-8321-15B5-FEA7CDCDE715}"/>
              </a:ext>
            </a:extLst>
          </p:cNvPr>
          <p:cNvSpPr>
            <a:spLocks noGrp="1" noChangeArrowheads="1"/>
          </p:cNvSpPr>
          <p:nvPr>
            <p:ph type="body" idx="1"/>
          </p:nvPr>
        </p:nvSpPr>
        <p:spPr/>
        <p:txBody>
          <a:bodyPr/>
          <a:lstStyle/>
          <a:p>
            <a:r>
              <a:rPr lang="en-US" altLang="en-US"/>
              <a:t>Low power H&amp;E of an old MI, showing mature collagenous scar, blending with normal cardiac muscle. Scar is not capable of rhythmic contraction. Cardiologists say that scarred myocardium is “hypokinetic”.</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0A1A624A-A60D-75FC-92AC-509A3633282A}"/>
              </a:ext>
            </a:extLst>
          </p:cNvPr>
          <p:cNvSpPr>
            <a:spLocks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1491" name="Rectangle 3">
            <a:extLst>
              <a:ext uri="{FF2B5EF4-FFF2-40B4-BE49-F238E27FC236}">
                <a16:creationId xmlns:a16="http://schemas.microsoft.com/office/drawing/2014/main" id="{F63053DB-7C1B-E880-309E-FDFD6BA0F0DA}"/>
              </a:ext>
            </a:extLst>
          </p:cNvPr>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spcBef>
                <a:spcPct val="0"/>
              </a:spcBef>
            </a:pPr>
            <a:endParaRPr lang="en-US" altLang="en-US" sz="24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5C0EE70D-42F0-E09C-9626-88AC63323874}"/>
              </a:ext>
            </a:extLst>
          </p:cNvPr>
          <p:cNvSpPr>
            <a:spLocks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7507" name="Rectangle 3">
            <a:extLst>
              <a:ext uri="{FF2B5EF4-FFF2-40B4-BE49-F238E27FC236}">
                <a16:creationId xmlns:a16="http://schemas.microsoft.com/office/drawing/2014/main" id="{1DF300E1-0421-841C-0E3D-61C30B7695F9}"/>
              </a:ext>
            </a:extLst>
          </p:cNvPr>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spcBef>
                <a:spcPct val="0"/>
              </a:spcBef>
            </a:pPr>
            <a:endParaRPr lang="en-US" altLang="en-US" sz="24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787CFC1A-7F1C-9363-0448-2292A5C11AD1}"/>
              </a:ext>
            </a:extLst>
          </p:cNvPr>
          <p:cNvSpPr>
            <a:spLocks noChangeArrowheads="1" noTextEdit="1"/>
          </p:cNvSpPr>
          <p:nvPr>
            <p:ph type="sldImg"/>
          </p:nvPr>
        </p:nvSpPr>
        <p:spPr>
          <a:xfrm>
            <a:off x="1150938" y="692150"/>
            <a:ext cx="4556125" cy="3416300"/>
          </a:xfrm>
          <a:ln cap="flat"/>
        </p:spPr>
      </p:sp>
      <p:sp>
        <p:nvSpPr>
          <p:cNvPr id="97283" name="Rectangle 3">
            <a:extLst>
              <a:ext uri="{FF2B5EF4-FFF2-40B4-BE49-F238E27FC236}">
                <a16:creationId xmlns:a16="http://schemas.microsoft.com/office/drawing/2014/main" id="{25C529DC-566B-D71D-FA62-B2AB07A5126A}"/>
              </a:ext>
            </a:extLst>
          </p:cNvPr>
          <p:cNvSpPr>
            <a:spLocks noGrp="1" noChangeArrowheads="1"/>
          </p:cNvSpPr>
          <p:nvPr>
            <p:ph type="body" idx="1"/>
          </p:nvPr>
        </p:nvSpPr>
        <p:spPr>
          <a:ln/>
        </p:spPr>
        <p:txBody>
          <a:bodyPr/>
          <a:lstStyle/>
          <a:p>
            <a:pPr>
              <a:spcBef>
                <a:spcPct val="0"/>
              </a:spcBef>
            </a:pPr>
            <a:endParaRPr lang="en-US" altLang="en-US" sz="24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1E186A9F-32F8-B5B9-3475-EEDBEA58ADF6}"/>
              </a:ext>
            </a:extLst>
          </p:cNvPr>
          <p:cNvSpPr>
            <a:spLocks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3539" name="Rectangle 3">
            <a:extLst>
              <a:ext uri="{FF2B5EF4-FFF2-40B4-BE49-F238E27FC236}">
                <a16:creationId xmlns:a16="http://schemas.microsoft.com/office/drawing/2014/main" id="{8E595EF5-3E0E-E887-3765-49EC5D0BA24D}"/>
              </a:ext>
            </a:extLst>
          </p:cNvPr>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spcBef>
                <a:spcPct val="0"/>
              </a:spcBef>
            </a:pPr>
            <a:endParaRPr lang="en-US" altLang="en-US" sz="2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BA13062-3508-18FE-DF2C-9BAA919E570C}"/>
              </a:ext>
            </a:extLst>
          </p:cNvPr>
          <p:cNvSpPr>
            <a:spLocks noChangeArrowheads="1" noTextEdit="1"/>
          </p:cNvSpPr>
          <p:nvPr>
            <p:ph type="sldImg"/>
          </p:nvPr>
        </p:nvSpPr>
        <p:spPr>
          <a:xfrm>
            <a:off x="1150938" y="692150"/>
            <a:ext cx="4556125" cy="3416300"/>
          </a:xfrm>
          <a:ln cap="flat"/>
        </p:spPr>
      </p:sp>
      <p:sp>
        <p:nvSpPr>
          <p:cNvPr id="19459" name="Rectangle 3">
            <a:extLst>
              <a:ext uri="{FF2B5EF4-FFF2-40B4-BE49-F238E27FC236}">
                <a16:creationId xmlns:a16="http://schemas.microsoft.com/office/drawing/2014/main" id="{B28C8943-3A60-C521-30D3-1646FA7F5246}"/>
              </a:ext>
            </a:extLst>
          </p:cNvPr>
          <p:cNvSpPr>
            <a:spLocks noGrp="1" noChangeArrowheads="1"/>
          </p:cNvSpPr>
          <p:nvPr>
            <p:ph type="body" idx="1"/>
          </p:nvPr>
        </p:nvSpPr>
        <p:spPr>
          <a:ln/>
        </p:spPr>
        <p:txBody>
          <a:bodyPr/>
          <a:lstStyle/>
          <a:p>
            <a:pPr>
              <a:spcBef>
                <a:spcPct val="0"/>
              </a:spcBef>
            </a:pPr>
            <a:endParaRPr lang="en-US" altLang="en-US" sz="24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E044179-E6A6-365D-D943-FCD17E77630E}"/>
              </a:ext>
            </a:extLst>
          </p:cNvPr>
          <p:cNvSpPr>
            <a:spLocks noChangeArrowheads="1" noTextEdit="1"/>
          </p:cNvSpPr>
          <p:nvPr>
            <p:ph type="sldImg"/>
          </p:nvPr>
        </p:nvSpPr>
        <p:spPr>
          <a:xfrm>
            <a:off x="1150938" y="692150"/>
            <a:ext cx="4556125" cy="3416300"/>
          </a:xfrm>
          <a:ln cap="flat"/>
        </p:spPr>
      </p:sp>
      <p:sp>
        <p:nvSpPr>
          <p:cNvPr id="41987" name="Rectangle 3">
            <a:extLst>
              <a:ext uri="{FF2B5EF4-FFF2-40B4-BE49-F238E27FC236}">
                <a16:creationId xmlns:a16="http://schemas.microsoft.com/office/drawing/2014/main" id="{87C8FC04-53B3-E715-4A58-3EC62213A14E}"/>
              </a:ext>
            </a:extLst>
          </p:cNvPr>
          <p:cNvSpPr>
            <a:spLocks noGrp="1" noChangeArrowheads="1"/>
          </p:cNvSpPr>
          <p:nvPr>
            <p:ph type="body" idx="1"/>
          </p:nvPr>
        </p:nvSpPr>
        <p:spPr>
          <a:ln/>
        </p:spPr>
        <p:txBody>
          <a:bodyPr/>
          <a:lstStyle/>
          <a:p>
            <a:pPr>
              <a:spcBef>
                <a:spcPct val="0"/>
              </a:spcBef>
            </a:pPr>
            <a:endParaRPr lang="en-US" altLang="en-US" sz="24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A054BBCD-4CD8-6BBD-7A13-57C85BE05959}"/>
              </a:ext>
            </a:extLst>
          </p:cNvPr>
          <p:cNvSpPr>
            <a:spLocks noChangeArrowheads="1" noTextEdit="1"/>
          </p:cNvSpPr>
          <p:nvPr>
            <p:ph type="sldImg"/>
          </p:nvPr>
        </p:nvSpPr>
        <p:spPr>
          <a:xfrm>
            <a:off x="1150938" y="692150"/>
            <a:ext cx="4556125" cy="3416300"/>
          </a:xfrm>
          <a:ln cap="flat"/>
        </p:spPr>
      </p:sp>
      <p:sp>
        <p:nvSpPr>
          <p:cNvPr id="101379" name="Rectangle 3">
            <a:extLst>
              <a:ext uri="{FF2B5EF4-FFF2-40B4-BE49-F238E27FC236}">
                <a16:creationId xmlns:a16="http://schemas.microsoft.com/office/drawing/2014/main" id="{3289F594-8739-0F94-0907-C7547A1B7408}"/>
              </a:ext>
            </a:extLst>
          </p:cNvPr>
          <p:cNvSpPr>
            <a:spLocks noGrp="1" noChangeArrowheads="1"/>
          </p:cNvSpPr>
          <p:nvPr>
            <p:ph type="body" idx="1"/>
          </p:nvPr>
        </p:nvSpPr>
        <p:spPr>
          <a:ln/>
        </p:spPr>
        <p:txBody>
          <a:bodyPr/>
          <a:lstStyle/>
          <a:p>
            <a:pPr>
              <a:spcBef>
                <a:spcPct val="0"/>
              </a:spcBef>
            </a:pPr>
            <a:endParaRPr lang="en-US" altLang="en-US" sz="24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0AF0951D-5C7F-36AE-3787-166734901311}"/>
              </a:ext>
            </a:extLst>
          </p:cNvPr>
          <p:cNvSpPr>
            <a:spLocks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3299" name="Rectangle 3">
            <a:extLst>
              <a:ext uri="{FF2B5EF4-FFF2-40B4-BE49-F238E27FC236}">
                <a16:creationId xmlns:a16="http://schemas.microsoft.com/office/drawing/2014/main" id="{60EF3153-02E4-E265-92BF-54DE95316E84}"/>
              </a:ext>
            </a:extLst>
          </p:cNvPr>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spcBef>
                <a:spcPct val="0"/>
              </a:spcBef>
            </a:pPr>
            <a:endParaRPr lang="en-US" altLang="en-US" sz="24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58F73D99-CEB8-D1E5-2A75-A392B2A60370}"/>
              </a:ext>
            </a:extLst>
          </p:cNvPr>
          <p:cNvSpPr>
            <a:spLocks noChangeArrowheads="1" noTextEdit="1"/>
          </p:cNvSpPr>
          <p:nvPr>
            <p:ph type="sldImg"/>
          </p:nvPr>
        </p:nvSpPr>
        <p:spPr>
          <a:xfrm>
            <a:off x="1150938" y="692150"/>
            <a:ext cx="4556125" cy="3416300"/>
          </a:xfrm>
          <a:ln cap="flat"/>
        </p:spPr>
      </p:sp>
      <p:sp>
        <p:nvSpPr>
          <p:cNvPr id="144387" name="Rectangle 3">
            <a:extLst>
              <a:ext uri="{FF2B5EF4-FFF2-40B4-BE49-F238E27FC236}">
                <a16:creationId xmlns:a16="http://schemas.microsoft.com/office/drawing/2014/main" id="{44A71A67-2190-A587-A1E9-5B66CF2133AA}"/>
              </a:ext>
            </a:extLst>
          </p:cNvPr>
          <p:cNvSpPr>
            <a:spLocks noGrp="1" noChangeArrowheads="1"/>
          </p:cNvSpPr>
          <p:nvPr>
            <p:ph type="body" idx="1"/>
          </p:nvPr>
        </p:nvSpPr>
        <p:spPr>
          <a:ln/>
        </p:spPr>
        <p:txBody>
          <a:bodyPr/>
          <a:lstStyle/>
          <a:p>
            <a:pPr>
              <a:spcBef>
                <a:spcPct val="0"/>
              </a:spcBef>
            </a:pPr>
            <a:endParaRPr lang="en-US" altLang="en-US" sz="24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63BFD77C-BD88-3780-98CE-EDFD579DADF0}"/>
              </a:ext>
            </a:extLst>
          </p:cNvPr>
          <p:cNvSpPr>
            <a:spLocks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5347" name="Rectangle 3">
            <a:extLst>
              <a:ext uri="{FF2B5EF4-FFF2-40B4-BE49-F238E27FC236}">
                <a16:creationId xmlns:a16="http://schemas.microsoft.com/office/drawing/2014/main" id="{229C8A2A-986B-AF6E-C2A1-C6ABFAB83AD8}"/>
              </a:ext>
            </a:extLst>
          </p:cNvPr>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spcBef>
                <a:spcPct val="0"/>
              </a:spcBef>
            </a:pPr>
            <a:endParaRPr lang="en-US" altLang="en-US" sz="24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17DEC367-F2C6-8AB8-5E55-E237371A31B9}"/>
              </a:ext>
            </a:extLst>
          </p:cNvPr>
          <p:cNvSpPr>
            <a:spLocks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3475" name="Rectangle 3">
            <a:extLst>
              <a:ext uri="{FF2B5EF4-FFF2-40B4-BE49-F238E27FC236}">
                <a16:creationId xmlns:a16="http://schemas.microsoft.com/office/drawing/2014/main" id="{071154C6-C7D4-4891-C4D8-2285FACD4ECF}"/>
              </a:ext>
            </a:extLst>
          </p:cNvPr>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spcBef>
                <a:spcPct val="0"/>
              </a:spcBef>
            </a:pPr>
            <a:endParaRPr lang="en-US" altLang="en-US" sz="24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F0D6714B-320A-CAB3-C3A3-38118FAFCBCE}"/>
              </a:ext>
            </a:extLst>
          </p:cNvPr>
          <p:cNvSpPr>
            <a:spLocks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6547" name="Rectangle 3">
            <a:extLst>
              <a:ext uri="{FF2B5EF4-FFF2-40B4-BE49-F238E27FC236}">
                <a16:creationId xmlns:a16="http://schemas.microsoft.com/office/drawing/2014/main" id="{ED18C28F-30DE-423D-9004-0F658409A1FE}"/>
              </a:ext>
            </a:extLst>
          </p:cNvPr>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spcBef>
                <a:spcPct val="0"/>
              </a:spcBef>
            </a:pPr>
            <a:endParaRPr lang="en-US" altLang="en-US" sz="24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1026">
            <a:extLst>
              <a:ext uri="{FF2B5EF4-FFF2-40B4-BE49-F238E27FC236}">
                <a16:creationId xmlns:a16="http://schemas.microsoft.com/office/drawing/2014/main" id="{B769F3A9-131A-13B7-B4A9-20560D7ED16F}"/>
              </a:ext>
            </a:extLst>
          </p:cNvPr>
          <p:cNvSpPr>
            <a:spLocks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8595" name="Rectangle 1027">
            <a:extLst>
              <a:ext uri="{FF2B5EF4-FFF2-40B4-BE49-F238E27FC236}">
                <a16:creationId xmlns:a16="http://schemas.microsoft.com/office/drawing/2014/main" id="{185161AB-AEF6-F3B9-BFBE-56DA0BB2CF1E}"/>
              </a:ext>
            </a:extLst>
          </p:cNvPr>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spcBef>
                <a:spcPct val="0"/>
              </a:spcBef>
            </a:pPr>
            <a:endParaRPr lang="en-US" altLang="en-US" sz="24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a:extLst>
              <a:ext uri="{FF2B5EF4-FFF2-40B4-BE49-F238E27FC236}">
                <a16:creationId xmlns:a16="http://schemas.microsoft.com/office/drawing/2014/main" id="{6D3A443F-08D7-E105-C731-E6ADE71B5FC7}"/>
              </a:ext>
            </a:extLst>
          </p:cNvPr>
          <p:cNvSpPr>
            <a:spLocks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0643" name="Rectangle 3">
            <a:extLst>
              <a:ext uri="{FF2B5EF4-FFF2-40B4-BE49-F238E27FC236}">
                <a16:creationId xmlns:a16="http://schemas.microsoft.com/office/drawing/2014/main" id="{51A96756-DB5B-CF42-5FCF-2B3E4F67EC69}"/>
              </a:ext>
            </a:extLst>
          </p:cNvPr>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spcBef>
                <a:spcPct val="0"/>
              </a:spcBef>
            </a:pPr>
            <a:r>
              <a:rPr lang="en-US" altLang="en-US" sz="2400"/>
              <a:t>Abscess, formed via liquifactive necrosis, primarily due to the action of neutrophils.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a:extLst>
              <a:ext uri="{FF2B5EF4-FFF2-40B4-BE49-F238E27FC236}">
                <a16:creationId xmlns:a16="http://schemas.microsoft.com/office/drawing/2014/main" id="{1E39CDD8-5A4B-4DAB-2725-0C8BB4513771}"/>
              </a:ext>
            </a:extLst>
          </p:cNvPr>
          <p:cNvSpPr>
            <a:spLocks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2691" name="Rectangle 3">
            <a:extLst>
              <a:ext uri="{FF2B5EF4-FFF2-40B4-BE49-F238E27FC236}">
                <a16:creationId xmlns:a16="http://schemas.microsoft.com/office/drawing/2014/main" id="{794B7340-51D5-6FC8-2090-348D4CC33925}"/>
              </a:ext>
            </a:extLst>
          </p:cNvPr>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spcBef>
                <a:spcPct val="0"/>
              </a:spcBef>
            </a:pPr>
            <a:endParaRPr lang="en-US" altLang="en-US" sz="2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04FE7941-6BF2-25A7-ADCA-A4B4815A6AC8}"/>
              </a:ext>
            </a:extLst>
          </p:cNvPr>
          <p:cNvSpPr>
            <a:spLocks noChangeArrowheads="1" noTextEdit="1"/>
          </p:cNvSpPr>
          <p:nvPr>
            <p:ph type="sldImg"/>
          </p:nvPr>
        </p:nvSpPr>
        <p:spPr>
          <a:xfrm>
            <a:off x="1150938" y="692150"/>
            <a:ext cx="4556125" cy="3416300"/>
          </a:xfrm>
          <a:ln cap="flat"/>
        </p:spPr>
      </p:sp>
      <p:sp>
        <p:nvSpPr>
          <p:cNvPr id="51203" name="Rectangle 3">
            <a:extLst>
              <a:ext uri="{FF2B5EF4-FFF2-40B4-BE49-F238E27FC236}">
                <a16:creationId xmlns:a16="http://schemas.microsoft.com/office/drawing/2014/main" id="{3C23BA1A-B86F-7C1E-6835-0B9FE4914007}"/>
              </a:ext>
            </a:extLst>
          </p:cNvPr>
          <p:cNvSpPr>
            <a:spLocks noGrp="1" noChangeArrowheads="1"/>
          </p:cNvSpPr>
          <p:nvPr>
            <p:ph type="body" idx="1"/>
          </p:nvPr>
        </p:nvSpPr>
        <p:spPr>
          <a:noFill/>
          <a:ln/>
        </p:spPr>
        <p:txBody>
          <a:bodyPr/>
          <a:lstStyle/>
          <a:p>
            <a:pPr>
              <a:spcBef>
                <a:spcPct val="0"/>
              </a:spcBef>
            </a:pPr>
            <a:r>
              <a:rPr lang="en-US" altLang="en-US" sz="2400"/>
              <a:t>Patient with a Methicillin-resistant Staphylococcus aureus wound infection, and classic signs of inflammation.</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56FE891C-7009-920B-3F2F-F7235E39B2EB}"/>
              </a:ext>
            </a:extLst>
          </p:cNvPr>
          <p:cNvSpPr>
            <a:spLocks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4739" name="Rectangle 3">
            <a:extLst>
              <a:ext uri="{FF2B5EF4-FFF2-40B4-BE49-F238E27FC236}">
                <a16:creationId xmlns:a16="http://schemas.microsoft.com/office/drawing/2014/main" id="{468E7634-7233-4458-C21A-C9847DB043A4}"/>
              </a:ext>
            </a:extLst>
          </p:cNvPr>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spcBef>
                <a:spcPct val="0"/>
              </a:spcBef>
            </a:pPr>
            <a:r>
              <a:rPr lang="en-US" altLang="en-US" sz="2400"/>
              <a:t>Normal glomerulus, containing 50-100 nuclei.</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a:extLst>
              <a:ext uri="{FF2B5EF4-FFF2-40B4-BE49-F238E27FC236}">
                <a16:creationId xmlns:a16="http://schemas.microsoft.com/office/drawing/2014/main" id="{5AEB8217-A052-7345-9AF2-5F37F90BA380}"/>
              </a:ext>
            </a:extLst>
          </p:cNvPr>
          <p:cNvSpPr>
            <a:spLocks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6787" name="Rectangle 3">
            <a:extLst>
              <a:ext uri="{FF2B5EF4-FFF2-40B4-BE49-F238E27FC236}">
                <a16:creationId xmlns:a16="http://schemas.microsoft.com/office/drawing/2014/main" id="{A971DAF6-5ED0-AC5C-5549-52F7DD683922}"/>
              </a:ext>
            </a:extLst>
          </p:cNvPr>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spcBef>
                <a:spcPct val="0"/>
              </a:spcBef>
            </a:pPr>
            <a:r>
              <a:rPr lang="en-US" altLang="en-US" sz="2400"/>
              <a:t>Post-streptococcal glomerulonephritis, showing a hypercellular glomerulus. Most of the extra cells are neutrophils, reacting with immune complexes in the glomerular basement membrane. This is a very bad thing for the glomerulus, and it is usually destroyed and heals with a hyaline scar.</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a:extLst>
              <a:ext uri="{FF2B5EF4-FFF2-40B4-BE49-F238E27FC236}">
                <a16:creationId xmlns:a16="http://schemas.microsoft.com/office/drawing/2014/main" id="{962CEE66-D565-21EC-269B-FE764FF0A012}"/>
              </a:ext>
            </a:extLst>
          </p:cNvPr>
          <p:cNvSpPr>
            <a:spLocks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9555" name="Rectangle 3">
            <a:extLst>
              <a:ext uri="{FF2B5EF4-FFF2-40B4-BE49-F238E27FC236}">
                <a16:creationId xmlns:a16="http://schemas.microsoft.com/office/drawing/2014/main" id="{032FE572-45F0-C84C-1CF5-8C8B4BE09B03}"/>
              </a:ext>
            </a:extLst>
          </p:cNvPr>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spcBef>
                <a:spcPct val="0"/>
              </a:spcBef>
            </a:pPr>
            <a:endParaRPr lang="en-US" altLang="en-US" sz="24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a:extLst>
              <a:ext uri="{FF2B5EF4-FFF2-40B4-BE49-F238E27FC236}">
                <a16:creationId xmlns:a16="http://schemas.microsoft.com/office/drawing/2014/main" id="{2E5B7969-7054-D78A-CD70-18FC857B40A1}"/>
              </a:ext>
            </a:extLst>
          </p:cNvPr>
          <p:cNvSpPr>
            <a:spLocks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1603" name="Rectangle 3">
            <a:extLst>
              <a:ext uri="{FF2B5EF4-FFF2-40B4-BE49-F238E27FC236}">
                <a16:creationId xmlns:a16="http://schemas.microsoft.com/office/drawing/2014/main" id="{DD6DA248-1330-62D2-3E00-708F65D82AA9}"/>
              </a:ext>
            </a:extLst>
          </p:cNvPr>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spcBef>
                <a:spcPct val="0"/>
              </a:spcBef>
            </a:pPr>
            <a:endParaRPr lang="en-US" altLang="en-US" sz="24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a:extLst>
              <a:ext uri="{FF2B5EF4-FFF2-40B4-BE49-F238E27FC236}">
                <a16:creationId xmlns:a16="http://schemas.microsoft.com/office/drawing/2014/main" id="{56454F6E-B43B-2280-1AA2-16FB155E33D1}"/>
              </a:ext>
            </a:extLst>
          </p:cNvPr>
          <p:cNvSpPr>
            <a:spLocks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3955" name="Rectangle 3">
            <a:extLst>
              <a:ext uri="{FF2B5EF4-FFF2-40B4-BE49-F238E27FC236}">
                <a16:creationId xmlns:a16="http://schemas.microsoft.com/office/drawing/2014/main" id="{C1774E2D-47B4-C135-0B43-7C8E289796A4}"/>
              </a:ext>
            </a:extLst>
          </p:cNvPr>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spcBef>
                <a:spcPct val="0"/>
              </a:spcBef>
            </a:pPr>
            <a:endParaRPr lang="en-US" altLang="en-US" sz="24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a:extLst>
              <a:ext uri="{FF2B5EF4-FFF2-40B4-BE49-F238E27FC236}">
                <a16:creationId xmlns:a16="http://schemas.microsoft.com/office/drawing/2014/main" id="{4C3D26B4-4DA6-A5DE-7341-E2227EB54B68}"/>
              </a:ext>
            </a:extLst>
          </p:cNvPr>
          <p:cNvSpPr>
            <a:spLocks noChangeArrowheads="1" noTextEdit="1"/>
          </p:cNvSpPr>
          <p:nvPr>
            <p:ph type="sldImg"/>
          </p:nvPr>
        </p:nvSpPr>
        <p:spPr>
          <a:xfrm>
            <a:off x="1150938" y="692150"/>
            <a:ext cx="4556125" cy="3416300"/>
          </a:xfrm>
          <a:ln cap="flat"/>
        </p:spPr>
      </p:sp>
      <p:sp>
        <p:nvSpPr>
          <p:cNvPr id="283651" name="Rectangle 3">
            <a:extLst>
              <a:ext uri="{FF2B5EF4-FFF2-40B4-BE49-F238E27FC236}">
                <a16:creationId xmlns:a16="http://schemas.microsoft.com/office/drawing/2014/main" id="{96737139-502D-1F21-4B48-7BA1D5F615D3}"/>
              </a:ext>
            </a:extLst>
          </p:cNvPr>
          <p:cNvSpPr>
            <a:spLocks noGrp="1" noChangeArrowheads="1"/>
          </p:cNvSpPr>
          <p:nvPr>
            <p:ph type="body" idx="1"/>
          </p:nvPr>
        </p:nvSpPr>
        <p:spPr>
          <a:ln/>
        </p:spPr>
        <p:txBody>
          <a:bodyPr/>
          <a:lstStyle/>
          <a:p>
            <a:pPr>
              <a:spcBef>
                <a:spcPct val="0"/>
              </a:spcBef>
            </a:pPr>
            <a:endParaRPr lang="en-US" altLang="en-US" sz="24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1664F7EA-4ACF-47AA-0EE4-534F36884D7C}"/>
              </a:ext>
            </a:extLst>
          </p:cNvPr>
          <p:cNvSpPr>
            <a:spLocks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9443" name="Rectangle 3">
            <a:extLst>
              <a:ext uri="{FF2B5EF4-FFF2-40B4-BE49-F238E27FC236}">
                <a16:creationId xmlns:a16="http://schemas.microsoft.com/office/drawing/2014/main" id="{3B4D47A0-DAFF-E0E9-9332-1C902E54819C}"/>
              </a:ext>
            </a:extLst>
          </p:cNvPr>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spcBef>
                <a:spcPct val="0"/>
              </a:spcBef>
            </a:pPr>
            <a:endParaRPr lang="en-US" altLang="en-US" sz="24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154514F1-89E4-ED5C-37BB-688499BE577A}"/>
              </a:ext>
            </a:extLst>
          </p:cNvPr>
          <p:cNvSpPr>
            <a:spLocks noChangeArrowheads="1" noTextEdit="1"/>
          </p:cNvSpPr>
          <p:nvPr>
            <p:ph type="sldImg"/>
          </p:nvPr>
        </p:nvSpPr>
        <p:spPr>
          <a:xfrm>
            <a:off x="1150938" y="692150"/>
            <a:ext cx="4556125" cy="3416300"/>
          </a:xfrm>
          <a:ln cap="flat"/>
        </p:spPr>
      </p:sp>
      <p:sp>
        <p:nvSpPr>
          <p:cNvPr id="119811" name="Rectangle 3">
            <a:extLst>
              <a:ext uri="{FF2B5EF4-FFF2-40B4-BE49-F238E27FC236}">
                <a16:creationId xmlns:a16="http://schemas.microsoft.com/office/drawing/2014/main" id="{7810FA4D-7375-C9B9-8E30-7EFB482E3A4B}"/>
              </a:ext>
            </a:extLst>
          </p:cNvPr>
          <p:cNvSpPr>
            <a:spLocks noGrp="1" noChangeArrowheads="1"/>
          </p:cNvSpPr>
          <p:nvPr>
            <p:ph type="body" idx="1"/>
          </p:nvPr>
        </p:nvSpPr>
        <p:spPr>
          <a:ln/>
        </p:spPr>
        <p:txBody>
          <a:bodyPr/>
          <a:lstStyle/>
          <a:p>
            <a:pPr>
              <a:spcBef>
                <a:spcPct val="0"/>
              </a:spcBef>
            </a:pPr>
            <a:endParaRPr lang="en-US" altLang="en-US" sz="24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0A5AFC3C-10F7-4A87-380C-5BE5F53B61AF}"/>
              </a:ext>
            </a:extLst>
          </p:cNvPr>
          <p:cNvSpPr>
            <a:spLocks noChangeArrowheads="1" noTextEdit="1"/>
          </p:cNvSpPr>
          <p:nvPr>
            <p:ph type="sldImg"/>
          </p:nvPr>
        </p:nvSpPr>
        <p:spPr>
          <a:xfrm>
            <a:off x="1150938" y="692150"/>
            <a:ext cx="4556125" cy="3416300"/>
          </a:xfrm>
          <a:ln cap="flat"/>
        </p:spPr>
      </p:sp>
      <p:sp>
        <p:nvSpPr>
          <p:cNvPr id="121859" name="Rectangle 3">
            <a:extLst>
              <a:ext uri="{FF2B5EF4-FFF2-40B4-BE49-F238E27FC236}">
                <a16:creationId xmlns:a16="http://schemas.microsoft.com/office/drawing/2014/main" id="{DF1334EB-B05A-3B10-83A4-F5E29D933097}"/>
              </a:ext>
            </a:extLst>
          </p:cNvPr>
          <p:cNvSpPr>
            <a:spLocks noGrp="1" noChangeArrowheads="1"/>
          </p:cNvSpPr>
          <p:nvPr>
            <p:ph type="body" idx="1"/>
          </p:nvPr>
        </p:nvSpPr>
        <p:spPr>
          <a:noFill/>
          <a:ln/>
        </p:spPr>
        <p:txBody>
          <a:bodyPr/>
          <a:lstStyle/>
          <a:p>
            <a:pPr>
              <a:spcBef>
                <a:spcPct val="0"/>
              </a:spcBef>
            </a:pPr>
            <a:r>
              <a:rPr lang="en-US" altLang="en-US" sz="2400"/>
              <a:t>Lymphocytic chronic inflammatory infiltrate in the wall of the aorta in syphilitic aortitis. Lymphocytes and plasma cells are the typical response to spirochete infections, rather than PMNs.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7F80427-4562-B278-A623-2CE8C711C29E}"/>
              </a:ext>
            </a:extLst>
          </p:cNvPr>
          <p:cNvSpPr>
            <a:spLocks noChangeArrowheads="1" noTextEdit="1"/>
          </p:cNvSpPr>
          <p:nvPr>
            <p:ph type="sldImg"/>
          </p:nvPr>
        </p:nvSpPr>
        <p:spPr>
          <a:xfrm>
            <a:off x="1150938" y="692150"/>
            <a:ext cx="4556125" cy="3416300"/>
          </a:xfrm>
          <a:ln cap="flat"/>
        </p:spPr>
      </p:sp>
      <p:sp>
        <p:nvSpPr>
          <p:cNvPr id="125955" name="Rectangle 3">
            <a:extLst>
              <a:ext uri="{FF2B5EF4-FFF2-40B4-BE49-F238E27FC236}">
                <a16:creationId xmlns:a16="http://schemas.microsoft.com/office/drawing/2014/main" id="{A07AF10F-5955-F596-8D7E-19AF13FE995C}"/>
              </a:ext>
            </a:extLst>
          </p:cNvPr>
          <p:cNvSpPr>
            <a:spLocks noGrp="1" noChangeArrowheads="1"/>
          </p:cNvSpPr>
          <p:nvPr>
            <p:ph type="body" idx="1"/>
          </p:nvPr>
        </p:nvSpPr>
        <p:spPr>
          <a:ln/>
        </p:spPr>
        <p:txBody>
          <a:bodyPr/>
          <a:lstStyle/>
          <a:p>
            <a:pPr>
              <a:spcBef>
                <a:spcPct val="0"/>
              </a:spcBef>
            </a:pPr>
            <a:endParaRPr lang="en-US" altLang="en-US" sz="2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CBF1F19-1F77-A40D-88BB-C8AA250694C0}"/>
              </a:ext>
            </a:extLst>
          </p:cNvPr>
          <p:cNvSpPr>
            <a:spLocks noChangeArrowheads="1" noTextEdit="1"/>
          </p:cNvSpPr>
          <p:nvPr>
            <p:ph type="sldImg"/>
          </p:nvPr>
        </p:nvSpPr>
        <p:spPr>
          <a:xfrm>
            <a:off x="1150938" y="692150"/>
            <a:ext cx="4556125" cy="3416300"/>
          </a:xfrm>
          <a:ln cap="flat"/>
        </p:spPr>
      </p:sp>
      <p:sp>
        <p:nvSpPr>
          <p:cNvPr id="56323" name="Rectangle 3">
            <a:extLst>
              <a:ext uri="{FF2B5EF4-FFF2-40B4-BE49-F238E27FC236}">
                <a16:creationId xmlns:a16="http://schemas.microsoft.com/office/drawing/2014/main" id="{D27D972C-BC23-3B31-A108-C28BC4D68A29}"/>
              </a:ext>
            </a:extLst>
          </p:cNvPr>
          <p:cNvSpPr>
            <a:spLocks noGrp="1" noChangeArrowheads="1"/>
          </p:cNvSpPr>
          <p:nvPr>
            <p:ph type="body" idx="1"/>
          </p:nvPr>
        </p:nvSpPr>
        <p:spPr>
          <a:noFill/>
          <a:ln/>
        </p:spPr>
        <p:txBody>
          <a:bodyPr/>
          <a:lstStyle/>
          <a:p>
            <a:pPr>
              <a:spcBef>
                <a:spcPct val="0"/>
              </a:spcBef>
            </a:pPr>
            <a:r>
              <a:rPr lang="en-US" altLang="en-US" sz="2400"/>
              <a:t>X-ray of previous patient showing non-union of fracture. Holes are from orthopedic screws.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E0AD3F0B-5D8B-401B-5D7F-AB01211C0164}"/>
              </a:ext>
            </a:extLst>
          </p:cNvPr>
          <p:cNvSpPr>
            <a:spLocks noChangeArrowheads="1" noTextEdit="1"/>
          </p:cNvSpPr>
          <p:nvPr>
            <p:ph type="sldImg"/>
          </p:nvPr>
        </p:nvSpPr>
        <p:spPr>
          <a:xfrm>
            <a:off x="1150938" y="692150"/>
            <a:ext cx="4556125" cy="3416300"/>
          </a:xfrm>
          <a:ln cap="flat"/>
        </p:spPr>
      </p:sp>
      <p:sp>
        <p:nvSpPr>
          <p:cNvPr id="128003" name="Rectangle 3">
            <a:extLst>
              <a:ext uri="{FF2B5EF4-FFF2-40B4-BE49-F238E27FC236}">
                <a16:creationId xmlns:a16="http://schemas.microsoft.com/office/drawing/2014/main" id="{1B8F8A4D-25FE-81EC-A791-75F37FE67F26}"/>
              </a:ext>
            </a:extLst>
          </p:cNvPr>
          <p:cNvSpPr>
            <a:spLocks noGrp="1" noChangeArrowheads="1"/>
          </p:cNvSpPr>
          <p:nvPr>
            <p:ph type="body" idx="1"/>
          </p:nvPr>
        </p:nvSpPr>
        <p:spPr>
          <a:ln/>
        </p:spPr>
        <p:txBody>
          <a:bodyPr/>
          <a:lstStyle/>
          <a:p>
            <a:pPr>
              <a:spcBef>
                <a:spcPct val="0"/>
              </a:spcBef>
            </a:pPr>
            <a:endParaRPr lang="en-US" altLang="en-US" sz="24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66A79FE3-6FBB-8653-20F8-97447B3C1CD9}"/>
              </a:ext>
            </a:extLst>
          </p:cNvPr>
          <p:cNvSpPr>
            <a:spLocks noChangeArrowheads="1" noTextEdit="1"/>
          </p:cNvSpPr>
          <p:nvPr>
            <p:ph type="sldImg"/>
          </p:nvPr>
        </p:nvSpPr>
        <p:spPr>
          <a:xfrm>
            <a:off x="1150938" y="692150"/>
            <a:ext cx="4556125" cy="3416300"/>
          </a:xfrm>
          <a:ln cap="flat"/>
        </p:spPr>
      </p:sp>
      <p:sp>
        <p:nvSpPr>
          <p:cNvPr id="130051" name="Rectangle 3">
            <a:extLst>
              <a:ext uri="{FF2B5EF4-FFF2-40B4-BE49-F238E27FC236}">
                <a16:creationId xmlns:a16="http://schemas.microsoft.com/office/drawing/2014/main" id="{F202327A-94D2-4225-5C2C-303FA697F247}"/>
              </a:ext>
            </a:extLst>
          </p:cNvPr>
          <p:cNvSpPr>
            <a:spLocks noGrp="1" noChangeArrowheads="1"/>
          </p:cNvSpPr>
          <p:nvPr>
            <p:ph type="body" idx="1"/>
          </p:nvPr>
        </p:nvSpPr>
        <p:spPr>
          <a:noFill/>
          <a:ln/>
        </p:spPr>
        <p:txBody>
          <a:bodyPr/>
          <a:lstStyle/>
          <a:p>
            <a:pPr>
              <a:spcBef>
                <a:spcPct val="0"/>
              </a:spcBef>
            </a:pPr>
            <a:r>
              <a:rPr lang="en-US" altLang="en-US" sz="2400"/>
              <a:t>Tuberculous lung, showing massive destruction by granulomatous inflammation. This type of response is simply the best the body can do, since the inciting organism cannot be removed. Mycobacteria may live for years, perhaps even a lifetime, within granulomas.</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A9CFCD9-FEB0-472C-28FF-6F6FF0E1C59B}"/>
              </a:ext>
            </a:extLst>
          </p:cNvPr>
          <p:cNvSpPr>
            <a:spLocks noChangeArrowheads="1" noTextEdit="1"/>
          </p:cNvSpPr>
          <p:nvPr>
            <p:ph type="sldImg"/>
          </p:nvPr>
        </p:nvSpPr>
        <p:spPr>
          <a:xfrm>
            <a:off x="1150938" y="692150"/>
            <a:ext cx="4556125" cy="3416300"/>
          </a:xfrm>
          <a:ln cap="flat"/>
        </p:spPr>
      </p:sp>
      <p:sp>
        <p:nvSpPr>
          <p:cNvPr id="15363" name="Rectangle 3">
            <a:extLst>
              <a:ext uri="{FF2B5EF4-FFF2-40B4-BE49-F238E27FC236}">
                <a16:creationId xmlns:a16="http://schemas.microsoft.com/office/drawing/2014/main" id="{DD0FF4C4-C409-A653-B451-8A4B99AE447E}"/>
              </a:ext>
            </a:extLst>
          </p:cNvPr>
          <p:cNvSpPr>
            <a:spLocks noGrp="1" noChangeArrowheads="1"/>
          </p:cNvSpPr>
          <p:nvPr>
            <p:ph type="body" idx="1"/>
          </p:nvPr>
        </p:nvSpPr>
        <p:spPr>
          <a:noFill/>
          <a:ln/>
        </p:spPr>
        <p:txBody>
          <a:bodyPr/>
          <a:lstStyle/>
          <a:p>
            <a:pPr>
              <a:spcBef>
                <a:spcPct val="0"/>
              </a:spcBef>
            </a:pPr>
            <a:r>
              <a:rPr lang="en-US" altLang="en-US" sz="2400"/>
              <a:t>Characteristic arrangement of cells in a granuloma. The extracellular matrix is active in orchestrating the precise alignment of cells. Granulomas often form when indigestible substances are present, such as foreign bodies, or Mycobacteria, which are resistant to oxidative killing.</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5C902E7-AC2D-11E2-B9C5-F629F7420B58}"/>
              </a:ext>
            </a:extLst>
          </p:cNvPr>
          <p:cNvSpPr>
            <a:spLocks noChangeArrowheads="1" noTextEdit="1"/>
          </p:cNvSpPr>
          <p:nvPr>
            <p:ph type="sldImg"/>
          </p:nvPr>
        </p:nvSpPr>
        <p:spPr>
          <a:xfrm>
            <a:off x="1150938" y="692150"/>
            <a:ext cx="4556125" cy="3416300"/>
          </a:xfrm>
          <a:ln cap="flat"/>
        </p:spPr>
      </p:sp>
      <p:sp>
        <p:nvSpPr>
          <p:cNvPr id="53251" name="Rectangle 3">
            <a:extLst>
              <a:ext uri="{FF2B5EF4-FFF2-40B4-BE49-F238E27FC236}">
                <a16:creationId xmlns:a16="http://schemas.microsoft.com/office/drawing/2014/main" id="{5DE00405-BFD6-D93F-FAFF-4B86A8EE4760}"/>
              </a:ext>
            </a:extLst>
          </p:cNvPr>
          <p:cNvSpPr>
            <a:spLocks noGrp="1" noChangeArrowheads="1"/>
          </p:cNvSpPr>
          <p:nvPr>
            <p:ph type="body" idx="1"/>
          </p:nvPr>
        </p:nvSpPr>
        <p:spPr>
          <a:noFill/>
          <a:ln/>
        </p:spPr>
        <p:txBody>
          <a:bodyPr/>
          <a:lstStyle/>
          <a:p>
            <a:pPr>
              <a:spcBef>
                <a:spcPct val="0"/>
              </a:spcBef>
            </a:pPr>
            <a:r>
              <a:rPr lang="en-US" altLang="en-US" sz="2400"/>
              <a:t>Granuloma, H&amp;E, showing Langhans giant cells. These multinucleated cells have macrophage markers on their cell surface, and are apparently the result of fusion of individual macrophages. While useful in diagnosing a granuloma, they are not considered the characteristic cell. That honor belongs to the epitheliod histiocyte, which also has macrophage cell surface markers.</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a:extLst>
              <a:ext uri="{FF2B5EF4-FFF2-40B4-BE49-F238E27FC236}">
                <a16:creationId xmlns:a16="http://schemas.microsoft.com/office/drawing/2014/main" id="{E516E65A-D740-2E99-74BC-B1CD4386D34C}"/>
              </a:ext>
            </a:extLst>
          </p:cNvPr>
          <p:cNvSpPr>
            <a:spLocks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5459" name="Rectangle 3">
            <a:extLst>
              <a:ext uri="{FF2B5EF4-FFF2-40B4-BE49-F238E27FC236}">
                <a16:creationId xmlns:a16="http://schemas.microsoft.com/office/drawing/2014/main" id="{08160298-DA5B-2B6D-84FE-60D03E484F18}"/>
              </a:ext>
            </a:extLst>
          </p:cNvPr>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spcBef>
                <a:spcPct val="0"/>
              </a:spcBef>
            </a:pPr>
            <a:r>
              <a:rPr lang="en-US" altLang="en-US" sz="2400"/>
              <a:t>Granuloma, H&amp;E, showing Langhans giant cells. These multinucleated cells have macrophage markers on their cell surface, and are apparently the result of fusion of individual macrophages. While useful in diagnosing a granuloma, they are not considered the characteristic cell. That honor belongs to the epitheliod histiocyte, which also has macrophage cell surface markers.</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a:extLst>
              <a:ext uri="{FF2B5EF4-FFF2-40B4-BE49-F238E27FC236}">
                <a16:creationId xmlns:a16="http://schemas.microsoft.com/office/drawing/2014/main" id="{EECB5360-8210-6AA7-C468-98F0852DEFBD}"/>
              </a:ext>
            </a:extLst>
          </p:cNvPr>
          <p:cNvSpPr>
            <a:spLocks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03" name="Rectangle 3">
            <a:extLst>
              <a:ext uri="{FF2B5EF4-FFF2-40B4-BE49-F238E27FC236}">
                <a16:creationId xmlns:a16="http://schemas.microsoft.com/office/drawing/2014/main" id="{E870EF11-D97C-E8A9-7777-256AC6C2A7D4}"/>
              </a:ext>
            </a:extLst>
          </p:cNvPr>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spcBef>
                <a:spcPct val="0"/>
              </a:spcBef>
            </a:pPr>
            <a:endParaRPr lang="en-US" altLang="en-US" sz="24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E82DB97B-07DF-FA88-3272-CF0C7BDC44F5}"/>
              </a:ext>
            </a:extLst>
          </p:cNvPr>
          <p:cNvSpPr>
            <a:spLocks noChangeArrowheads="1" noTextEdit="1"/>
          </p:cNvSpPr>
          <p:nvPr>
            <p:ph type="sldImg"/>
          </p:nvPr>
        </p:nvSpPr>
        <p:spPr>
          <a:xfrm>
            <a:off x="1150938" y="692150"/>
            <a:ext cx="4556125" cy="3416300"/>
          </a:xfrm>
          <a:ln cap="flat"/>
        </p:spPr>
      </p:sp>
      <p:sp>
        <p:nvSpPr>
          <p:cNvPr id="132099" name="Rectangle 3">
            <a:extLst>
              <a:ext uri="{FF2B5EF4-FFF2-40B4-BE49-F238E27FC236}">
                <a16:creationId xmlns:a16="http://schemas.microsoft.com/office/drawing/2014/main" id="{DB9AF1E6-DFF3-4EC2-AF91-3506F949EFE3}"/>
              </a:ext>
            </a:extLst>
          </p:cNvPr>
          <p:cNvSpPr>
            <a:spLocks noGrp="1" noChangeArrowheads="1"/>
          </p:cNvSpPr>
          <p:nvPr>
            <p:ph type="body" idx="1"/>
          </p:nvPr>
        </p:nvSpPr>
        <p:spPr>
          <a:ln/>
        </p:spPr>
        <p:txBody>
          <a:bodyPr/>
          <a:lstStyle/>
          <a:p>
            <a:pPr>
              <a:spcBef>
                <a:spcPct val="0"/>
              </a:spcBef>
            </a:pPr>
            <a:endParaRPr lang="en-US" altLang="en-US" sz="24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a:extLst>
              <a:ext uri="{FF2B5EF4-FFF2-40B4-BE49-F238E27FC236}">
                <a16:creationId xmlns:a16="http://schemas.microsoft.com/office/drawing/2014/main" id="{33DD1800-256A-0DF9-FCB3-CA80D0F962A5}"/>
              </a:ext>
            </a:extLst>
          </p:cNvPr>
          <p:cNvSpPr>
            <a:spLocks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8051" name="Rectangle 3">
            <a:extLst>
              <a:ext uri="{FF2B5EF4-FFF2-40B4-BE49-F238E27FC236}">
                <a16:creationId xmlns:a16="http://schemas.microsoft.com/office/drawing/2014/main" id="{0C89E502-C460-D70C-F351-B91FD476C1A4}"/>
              </a:ext>
            </a:extLst>
          </p:cNvPr>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spcBef>
                <a:spcPct val="0"/>
              </a:spcBef>
            </a:pPr>
            <a:endParaRPr lang="en-US" altLang="en-US" sz="24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a:extLst>
              <a:ext uri="{FF2B5EF4-FFF2-40B4-BE49-F238E27FC236}">
                <a16:creationId xmlns:a16="http://schemas.microsoft.com/office/drawing/2014/main" id="{C12B2D06-25F3-AD85-0C88-578EA583B26F}"/>
              </a:ext>
            </a:extLst>
          </p:cNvPr>
          <p:cNvSpPr>
            <a:spLocks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0099" name="Rectangle 3">
            <a:extLst>
              <a:ext uri="{FF2B5EF4-FFF2-40B4-BE49-F238E27FC236}">
                <a16:creationId xmlns:a16="http://schemas.microsoft.com/office/drawing/2014/main" id="{94368221-DA7C-C91E-20EA-92A22A9BD110}"/>
              </a:ext>
            </a:extLst>
          </p:cNvPr>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spcBef>
                <a:spcPct val="0"/>
              </a:spcBef>
            </a:pPr>
            <a:endParaRPr lang="en-US" altLang="en-US" sz="2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EAD86999-2A25-F051-E223-68E3DBFA95EA}"/>
              </a:ext>
            </a:extLst>
          </p:cNvPr>
          <p:cNvSpPr>
            <a:spLocks noChangeArrowheads="1" noTextEdit="1"/>
          </p:cNvSpPr>
          <p:nvPr>
            <p:ph type="sldImg"/>
          </p:nvPr>
        </p:nvSpPr>
        <p:spPr>
          <a:xfrm>
            <a:off x="1150938" y="692150"/>
            <a:ext cx="4556125" cy="3416300"/>
          </a:xfrm>
          <a:ln cap="flat"/>
        </p:spPr>
      </p:sp>
      <p:sp>
        <p:nvSpPr>
          <p:cNvPr id="58371" name="Rectangle 3">
            <a:extLst>
              <a:ext uri="{FF2B5EF4-FFF2-40B4-BE49-F238E27FC236}">
                <a16:creationId xmlns:a16="http://schemas.microsoft.com/office/drawing/2014/main" id="{CCEC6C69-0952-56E0-DD13-F7804A6F45BE}"/>
              </a:ext>
            </a:extLst>
          </p:cNvPr>
          <p:cNvSpPr>
            <a:spLocks noGrp="1" noChangeArrowheads="1"/>
          </p:cNvSpPr>
          <p:nvPr>
            <p:ph type="body" idx="1"/>
          </p:nvPr>
        </p:nvSpPr>
        <p:spPr>
          <a:noFill/>
          <a:ln/>
        </p:spPr>
        <p:txBody>
          <a:bodyPr/>
          <a:lstStyle/>
          <a:p>
            <a:pPr>
              <a:spcBef>
                <a:spcPct val="0"/>
              </a:spcBef>
            </a:pPr>
            <a:r>
              <a:rPr lang="en-US" altLang="en-US" sz="2400"/>
              <a:t>Bone scan of same patient, showing uptake in area of active inflammation.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AD22AFE4-F8D8-26D1-4935-30E8585BE6DB}"/>
              </a:ext>
            </a:extLst>
          </p:cNvPr>
          <p:cNvSpPr>
            <a:spLocks noChangeArrowheads="1" noTextEdit="1"/>
          </p:cNvSpPr>
          <p:nvPr>
            <p:ph type="sldImg"/>
          </p:nvPr>
        </p:nvSpPr>
        <p:spPr>
          <a:xfrm>
            <a:off x="1150938" y="692150"/>
            <a:ext cx="4556125" cy="3416300"/>
          </a:xfrm>
          <a:ln cap="flat"/>
        </p:spPr>
      </p:sp>
      <p:sp>
        <p:nvSpPr>
          <p:cNvPr id="68611" name="Rectangle 3">
            <a:extLst>
              <a:ext uri="{FF2B5EF4-FFF2-40B4-BE49-F238E27FC236}">
                <a16:creationId xmlns:a16="http://schemas.microsoft.com/office/drawing/2014/main" id="{2E608924-C29E-4452-CE87-795F8295C1F0}"/>
              </a:ext>
            </a:extLst>
          </p:cNvPr>
          <p:cNvSpPr>
            <a:spLocks noGrp="1" noChangeArrowheads="1"/>
          </p:cNvSpPr>
          <p:nvPr>
            <p:ph type="body" idx="1"/>
          </p:nvPr>
        </p:nvSpPr>
        <p:spPr>
          <a:ln/>
        </p:spPr>
        <p:txBody>
          <a:bodyPr/>
          <a:lstStyle/>
          <a:p>
            <a:pPr>
              <a:spcBef>
                <a:spcPct val="0"/>
              </a:spcBef>
            </a:pPr>
            <a:endParaRPr lang="en-US" altLang="en-US" sz="2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4D10D1A-15A0-D1D2-9133-AEE0C0FC046F}"/>
              </a:ext>
            </a:extLst>
          </p:cNvPr>
          <p:cNvSpPr>
            <a:spLocks noChangeArrowheads="1" noTextEdit="1"/>
          </p:cNvSpPr>
          <p:nvPr>
            <p:ph type="sldImg"/>
          </p:nvPr>
        </p:nvSpPr>
        <p:spPr>
          <a:xfrm>
            <a:off x="1150938" y="692150"/>
            <a:ext cx="4556125" cy="3416300"/>
          </a:xfrm>
          <a:ln cap="flat"/>
        </p:spPr>
      </p:sp>
      <p:sp>
        <p:nvSpPr>
          <p:cNvPr id="11267" name="Rectangle 3">
            <a:extLst>
              <a:ext uri="{FF2B5EF4-FFF2-40B4-BE49-F238E27FC236}">
                <a16:creationId xmlns:a16="http://schemas.microsoft.com/office/drawing/2014/main" id="{BE22BCE2-DCB3-8B83-FB8E-F938BF657DF8}"/>
              </a:ext>
            </a:extLst>
          </p:cNvPr>
          <p:cNvSpPr>
            <a:spLocks noGrp="1" noChangeArrowheads="1"/>
          </p:cNvSpPr>
          <p:nvPr>
            <p:ph type="body" idx="1"/>
          </p:nvPr>
        </p:nvSpPr>
        <p:spPr>
          <a:ln/>
        </p:spPr>
        <p:txBody>
          <a:bodyPr/>
          <a:lstStyle/>
          <a:p>
            <a:pPr>
              <a:spcBef>
                <a:spcPct val="0"/>
              </a:spcBef>
            </a:pPr>
            <a:endParaRPr lang="en-US" altLang="en-US" sz="2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9AB81-4390-DB26-26B3-CC0741451D8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480436-A6AE-036F-06EA-EC5CAB05E1D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FA52A9-0AEA-3951-2AF2-915CAA4322E2}"/>
              </a:ext>
            </a:extLst>
          </p:cNvPr>
          <p:cNvSpPr>
            <a:spLocks noGrp="1"/>
          </p:cNvSpPr>
          <p:nvPr>
            <p:ph type="dt" sz="half" idx="10"/>
          </p:nvPr>
        </p:nvSpPr>
        <p:spPr/>
        <p:txBody>
          <a:bodyPr/>
          <a:lstStyle>
            <a:lvl1pPr>
              <a:defRPr/>
            </a:lvl1pPr>
          </a:lstStyle>
          <a:p>
            <a:fld id="{B265E4F5-3BC7-F04C-8B95-8D0804DFB690}" type="datetime5">
              <a:rPr lang="en-US" altLang="en-US"/>
              <a:pPr/>
              <a:t>5-Sep-23</a:t>
            </a:fld>
            <a:endParaRPr lang="en-US" altLang="en-US"/>
          </a:p>
        </p:txBody>
      </p:sp>
      <p:sp>
        <p:nvSpPr>
          <p:cNvPr id="5" name="Slide Number Placeholder 4">
            <a:extLst>
              <a:ext uri="{FF2B5EF4-FFF2-40B4-BE49-F238E27FC236}">
                <a16:creationId xmlns:a16="http://schemas.microsoft.com/office/drawing/2014/main" id="{2A8F1198-A388-CD2C-C139-F93663E36389}"/>
              </a:ext>
            </a:extLst>
          </p:cNvPr>
          <p:cNvSpPr>
            <a:spLocks noGrp="1"/>
          </p:cNvSpPr>
          <p:nvPr>
            <p:ph type="sldNum" sz="quarter" idx="11"/>
          </p:nvPr>
        </p:nvSpPr>
        <p:spPr/>
        <p:txBody>
          <a:bodyPr/>
          <a:lstStyle>
            <a:lvl1pPr>
              <a:defRPr/>
            </a:lvl1pPr>
          </a:lstStyle>
          <a:p>
            <a:fld id="{06B6C7D6-39ED-3C48-B498-77C5D47EB657}" type="slidenum">
              <a:rPr lang="en-US" altLang="en-US"/>
              <a:pPr/>
              <a:t>‹#›</a:t>
            </a:fld>
            <a:endParaRPr lang="en-US" altLang="en-US"/>
          </a:p>
        </p:txBody>
      </p:sp>
    </p:spTree>
    <p:extLst>
      <p:ext uri="{BB962C8B-B14F-4D97-AF65-F5344CB8AC3E}">
        <p14:creationId xmlns:p14="http://schemas.microsoft.com/office/powerpoint/2010/main" val="3621348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F6753-F984-D57B-6F12-A613CE3E88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D03AB3-C9B9-7645-3E0F-5A59795450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9E58CD-8336-C682-F870-86C242A76867}"/>
              </a:ext>
            </a:extLst>
          </p:cNvPr>
          <p:cNvSpPr>
            <a:spLocks noGrp="1"/>
          </p:cNvSpPr>
          <p:nvPr>
            <p:ph type="dt" sz="half" idx="10"/>
          </p:nvPr>
        </p:nvSpPr>
        <p:spPr/>
        <p:txBody>
          <a:bodyPr/>
          <a:lstStyle>
            <a:lvl1pPr>
              <a:defRPr/>
            </a:lvl1pPr>
          </a:lstStyle>
          <a:p>
            <a:fld id="{8D0EBBBC-5DB1-D64B-AA0E-0FAC3E4C955C}" type="datetime5">
              <a:rPr lang="en-US" altLang="en-US"/>
              <a:pPr/>
              <a:t>5-Sep-23</a:t>
            </a:fld>
            <a:endParaRPr lang="en-US" altLang="en-US"/>
          </a:p>
        </p:txBody>
      </p:sp>
      <p:sp>
        <p:nvSpPr>
          <p:cNvPr id="5" name="Slide Number Placeholder 4">
            <a:extLst>
              <a:ext uri="{FF2B5EF4-FFF2-40B4-BE49-F238E27FC236}">
                <a16:creationId xmlns:a16="http://schemas.microsoft.com/office/drawing/2014/main" id="{E265404B-C934-DFD0-850E-977E6A01655A}"/>
              </a:ext>
            </a:extLst>
          </p:cNvPr>
          <p:cNvSpPr>
            <a:spLocks noGrp="1"/>
          </p:cNvSpPr>
          <p:nvPr>
            <p:ph type="sldNum" sz="quarter" idx="11"/>
          </p:nvPr>
        </p:nvSpPr>
        <p:spPr/>
        <p:txBody>
          <a:bodyPr/>
          <a:lstStyle>
            <a:lvl1pPr>
              <a:defRPr/>
            </a:lvl1pPr>
          </a:lstStyle>
          <a:p>
            <a:fld id="{0292B097-E90D-7F48-8CD1-112A216A8DE5}" type="slidenum">
              <a:rPr lang="en-US" altLang="en-US"/>
              <a:pPr/>
              <a:t>‹#›</a:t>
            </a:fld>
            <a:endParaRPr lang="en-US" altLang="en-US"/>
          </a:p>
        </p:txBody>
      </p:sp>
    </p:spTree>
    <p:extLst>
      <p:ext uri="{BB962C8B-B14F-4D97-AF65-F5344CB8AC3E}">
        <p14:creationId xmlns:p14="http://schemas.microsoft.com/office/powerpoint/2010/main" val="3491410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F37F40-049F-ECD1-54FE-98AB1F5749E6}"/>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304ADA-2609-B4AB-6F0A-DC2188C89DA7}"/>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2C2D7F-D59B-9A84-B362-9C61BE59753E}"/>
              </a:ext>
            </a:extLst>
          </p:cNvPr>
          <p:cNvSpPr>
            <a:spLocks noGrp="1"/>
          </p:cNvSpPr>
          <p:nvPr>
            <p:ph type="dt" sz="half" idx="10"/>
          </p:nvPr>
        </p:nvSpPr>
        <p:spPr/>
        <p:txBody>
          <a:bodyPr/>
          <a:lstStyle>
            <a:lvl1pPr>
              <a:defRPr/>
            </a:lvl1pPr>
          </a:lstStyle>
          <a:p>
            <a:fld id="{211889B5-F704-AC41-A72A-92D6CD90AE20}" type="datetime5">
              <a:rPr lang="en-US" altLang="en-US"/>
              <a:pPr/>
              <a:t>5-Sep-23</a:t>
            </a:fld>
            <a:endParaRPr lang="en-US" altLang="en-US"/>
          </a:p>
        </p:txBody>
      </p:sp>
      <p:sp>
        <p:nvSpPr>
          <p:cNvPr id="5" name="Slide Number Placeholder 4">
            <a:extLst>
              <a:ext uri="{FF2B5EF4-FFF2-40B4-BE49-F238E27FC236}">
                <a16:creationId xmlns:a16="http://schemas.microsoft.com/office/drawing/2014/main" id="{A122756F-51B8-1D97-1678-8B23641D6378}"/>
              </a:ext>
            </a:extLst>
          </p:cNvPr>
          <p:cNvSpPr>
            <a:spLocks noGrp="1"/>
          </p:cNvSpPr>
          <p:nvPr>
            <p:ph type="sldNum" sz="quarter" idx="11"/>
          </p:nvPr>
        </p:nvSpPr>
        <p:spPr/>
        <p:txBody>
          <a:bodyPr/>
          <a:lstStyle>
            <a:lvl1pPr>
              <a:defRPr/>
            </a:lvl1pPr>
          </a:lstStyle>
          <a:p>
            <a:fld id="{78CCCD20-5CC6-DD47-87FE-BCE54EA8A016}" type="slidenum">
              <a:rPr lang="en-US" altLang="en-US"/>
              <a:pPr/>
              <a:t>‹#›</a:t>
            </a:fld>
            <a:endParaRPr lang="en-US" altLang="en-US"/>
          </a:p>
        </p:txBody>
      </p:sp>
    </p:spTree>
    <p:extLst>
      <p:ext uri="{BB962C8B-B14F-4D97-AF65-F5344CB8AC3E}">
        <p14:creationId xmlns:p14="http://schemas.microsoft.com/office/powerpoint/2010/main" val="3729410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7CEE3-F425-48C2-8058-E8B6B48804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2C0679-9C0C-316D-05C0-BDC8A5E9C7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684E4-846F-9D04-6B05-17ECA9DB9CAF}"/>
              </a:ext>
            </a:extLst>
          </p:cNvPr>
          <p:cNvSpPr>
            <a:spLocks noGrp="1"/>
          </p:cNvSpPr>
          <p:nvPr>
            <p:ph type="dt" sz="half" idx="10"/>
          </p:nvPr>
        </p:nvSpPr>
        <p:spPr/>
        <p:txBody>
          <a:bodyPr/>
          <a:lstStyle>
            <a:lvl1pPr>
              <a:defRPr/>
            </a:lvl1pPr>
          </a:lstStyle>
          <a:p>
            <a:fld id="{C18CDB7F-5774-894C-B448-1709BE966760}" type="datetime5">
              <a:rPr lang="en-US" altLang="en-US"/>
              <a:pPr/>
              <a:t>5-Sep-23</a:t>
            </a:fld>
            <a:endParaRPr lang="en-US" altLang="en-US"/>
          </a:p>
        </p:txBody>
      </p:sp>
      <p:sp>
        <p:nvSpPr>
          <p:cNvPr id="5" name="Slide Number Placeholder 4">
            <a:extLst>
              <a:ext uri="{FF2B5EF4-FFF2-40B4-BE49-F238E27FC236}">
                <a16:creationId xmlns:a16="http://schemas.microsoft.com/office/drawing/2014/main" id="{F1724656-DDFF-DB84-A759-023208B6C608}"/>
              </a:ext>
            </a:extLst>
          </p:cNvPr>
          <p:cNvSpPr>
            <a:spLocks noGrp="1"/>
          </p:cNvSpPr>
          <p:nvPr>
            <p:ph type="sldNum" sz="quarter" idx="11"/>
          </p:nvPr>
        </p:nvSpPr>
        <p:spPr/>
        <p:txBody>
          <a:bodyPr/>
          <a:lstStyle>
            <a:lvl1pPr>
              <a:defRPr/>
            </a:lvl1pPr>
          </a:lstStyle>
          <a:p>
            <a:fld id="{15AB41CF-ABB5-FC47-8315-65BF3CBC4BAE}" type="slidenum">
              <a:rPr lang="en-US" altLang="en-US"/>
              <a:pPr/>
              <a:t>‹#›</a:t>
            </a:fld>
            <a:endParaRPr lang="en-US" altLang="en-US"/>
          </a:p>
        </p:txBody>
      </p:sp>
    </p:spTree>
    <p:extLst>
      <p:ext uri="{BB962C8B-B14F-4D97-AF65-F5344CB8AC3E}">
        <p14:creationId xmlns:p14="http://schemas.microsoft.com/office/powerpoint/2010/main" val="3212966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131A0-6E93-DF3F-0D38-87B3E22B395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12E129-BBB7-88E9-E581-120FD57DA6A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E49A4EC7-963F-4146-1B05-B7C6192A6A0E}"/>
              </a:ext>
            </a:extLst>
          </p:cNvPr>
          <p:cNvSpPr>
            <a:spLocks noGrp="1"/>
          </p:cNvSpPr>
          <p:nvPr>
            <p:ph type="dt" sz="half" idx="10"/>
          </p:nvPr>
        </p:nvSpPr>
        <p:spPr/>
        <p:txBody>
          <a:bodyPr/>
          <a:lstStyle>
            <a:lvl1pPr>
              <a:defRPr/>
            </a:lvl1pPr>
          </a:lstStyle>
          <a:p>
            <a:fld id="{5295A1BB-5CA9-4841-9ECD-3591532C2ABB}" type="datetime5">
              <a:rPr lang="en-US" altLang="en-US"/>
              <a:pPr/>
              <a:t>5-Sep-23</a:t>
            </a:fld>
            <a:endParaRPr lang="en-US" altLang="en-US"/>
          </a:p>
        </p:txBody>
      </p:sp>
      <p:sp>
        <p:nvSpPr>
          <p:cNvPr id="5" name="Slide Number Placeholder 4">
            <a:extLst>
              <a:ext uri="{FF2B5EF4-FFF2-40B4-BE49-F238E27FC236}">
                <a16:creationId xmlns:a16="http://schemas.microsoft.com/office/drawing/2014/main" id="{B6E95C87-394A-660B-3F6D-E99C5D95DE59}"/>
              </a:ext>
            </a:extLst>
          </p:cNvPr>
          <p:cNvSpPr>
            <a:spLocks noGrp="1"/>
          </p:cNvSpPr>
          <p:nvPr>
            <p:ph type="sldNum" sz="quarter" idx="11"/>
          </p:nvPr>
        </p:nvSpPr>
        <p:spPr/>
        <p:txBody>
          <a:bodyPr/>
          <a:lstStyle>
            <a:lvl1pPr>
              <a:defRPr/>
            </a:lvl1pPr>
          </a:lstStyle>
          <a:p>
            <a:fld id="{DF5F4FE8-2D2A-1A45-BDE8-FB38E303FA28}" type="slidenum">
              <a:rPr lang="en-US" altLang="en-US"/>
              <a:pPr/>
              <a:t>‹#›</a:t>
            </a:fld>
            <a:endParaRPr lang="en-US" altLang="en-US"/>
          </a:p>
        </p:txBody>
      </p:sp>
    </p:spTree>
    <p:extLst>
      <p:ext uri="{BB962C8B-B14F-4D97-AF65-F5344CB8AC3E}">
        <p14:creationId xmlns:p14="http://schemas.microsoft.com/office/powerpoint/2010/main" val="2138391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D89B-0DAC-9A9C-32E5-39EFD6996F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DBECCB-3292-C4A8-2434-EFBBF8C63B49}"/>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BA4A8D-CAD8-3E8E-CC60-CC8710702158}"/>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F90FF6-B40D-C51E-5781-ABE3308CFC84}"/>
              </a:ext>
            </a:extLst>
          </p:cNvPr>
          <p:cNvSpPr>
            <a:spLocks noGrp="1"/>
          </p:cNvSpPr>
          <p:nvPr>
            <p:ph type="dt" sz="half" idx="10"/>
          </p:nvPr>
        </p:nvSpPr>
        <p:spPr/>
        <p:txBody>
          <a:bodyPr/>
          <a:lstStyle>
            <a:lvl1pPr>
              <a:defRPr/>
            </a:lvl1pPr>
          </a:lstStyle>
          <a:p>
            <a:fld id="{0557EBE2-0CA6-8D49-BF9D-83CBAD999FF4}" type="datetime5">
              <a:rPr lang="en-US" altLang="en-US"/>
              <a:pPr/>
              <a:t>5-Sep-23</a:t>
            </a:fld>
            <a:endParaRPr lang="en-US" altLang="en-US"/>
          </a:p>
        </p:txBody>
      </p:sp>
      <p:sp>
        <p:nvSpPr>
          <p:cNvPr id="6" name="Slide Number Placeholder 5">
            <a:extLst>
              <a:ext uri="{FF2B5EF4-FFF2-40B4-BE49-F238E27FC236}">
                <a16:creationId xmlns:a16="http://schemas.microsoft.com/office/drawing/2014/main" id="{A061D1BE-53A0-1FBC-0902-E673F19DBA9C}"/>
              </a:ext>
            </a:extLst>
          </p:cNvPr>
          <p:cNvSpPr>
            <a:spLocks noGrp="1"/>
          </p:cNvSpPr>
          <p:nvPr>
            <p:ph type="sldNum" sz="quarter" idx="11"/>
          </p:nvPr>
        </p:nvSpPr>
        <p:spPr/>
        <p:txBody>
          <a:bodyPr/>
          <a:lstStyle>
            <a:lvl1pPr>
              <a:defRPr/>
            </a:lvl1pPr>
          </a:lstStyle>
          <a:p>
            <a:fld id="{A2CD6EA0-4F66-684F-93DF-DBD5FF07C556}" type="slidenum">
              <a:rPr lang="en-US" altLang="en-US"/>
              <a:pPr/>
              <a:t>‹#›</a:t>
            </a:fld>
            <a:endParaRPr lang="en-US" altLang="en-US"/>
          </a:p>
        </p:txBody>
      </p:sp>
    </p:spTree>
    <p:extLst>
      <p:ext uri="{BB962C8B-B14F-4D97-AF65-F5344CB8AC3E}">
        <p14:creationId xmlns:p14="http://schemas.microsoft.com/office/powerpoint/2010/main" val="2858560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73C9-4FD9-EDE7-9454-DAC10E432B0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22F512-76B8-2449-9DEC-5A3527C80BF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71F870-34B7-BBF2-87C5-14EBA959E3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58236E-EDBE-1967-5AAD-4C895D9CEF0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ED2AAC-4B10-687A-7D48-A63269A30B8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32572B-5F58-E2D2-735E-8FE7FB3C9F00}"/>
              </a:ext>
            </a:extLst>
          </p:cNvPr>
          <p:cNvSpPr>
            <a:spLocks noGrp="1"/>
          </p:cNvSpPr>
          <p:nvPr>
            <p:ph type="dt" sz="half" idx="10"/>
          </p:nvPr>
        </p:nvSpPr>
        <p:spPr/>
        <p:txBody>
          <a:bodyPr/>
          <a:lstStyle>
            <a:lvl1pPr>
              <a:defRPr/>
            </a:lvl1pPr>
          </a:lstStyle>
          <a:p>
            <a:fld id="{327E2EBE-FB67-C443-B9EF-0E5DD2CDDB17}" type="datetime5">
              <a:rPr lang="en-US" altLang="en-US"/>
              <a:pPr/>
              <a:t>5-Sep-23</a:t>
            </a:fld>
            <a:endParaRPr lang="en-US" altLang="en-US"/>
          </a:p>
        </p:txBody>
      </p:sp>
      <p:sp>
        <p:nvSpPr>
          <p:cNvPr id="8" name="Slide Number Placeholder 7">
            <a:extLst>
              <a:ext uri="{FF2B5EF4-FFF2-40B4-BE49-F238E27FC236}">
                <a16:creationId xmlns:a16="http://schemas.microsoft.com/office/drawing/2014/main" id="{1BE00982-578C-04D6-F392-C54734C16E29}"/>
              </a:ext>
            </a:extLst>
          </p:cNvPr>
          <p:cNvSpPr>
            <a:spLocks noGrp="1"/>
          </p:cNvSpPr>
          <p:nvPr>
            <p:ph type="sldNum" sz="quarter" idx="11"/>
          </p:nvPr>
        </p:nvSpPr>
        <p:spPr/>
        <p:txBody>
          <a:bodyPr/>
          <a:lstStyle>
            <a:lvl1pPr>
              <a:defRPr/>
            </a:lvl1pPr>
          </a:lstStyle>
          <a:p>
            <a:fld id="{30B24298-DA10-034E-96F6-20CD776A5082}" type="slidenum">
              <a:rPr lang="en-US" altLang="en-US"/>
              <a:pPr/>
              <a:t>‹#›</a:t>
            </a:fld>
            <a:endParaRPr lang="en-US" altLang="en-US"/>
          </a:p>
        </p:txBody>
      </p:sp>
    </p:spTree>
    <p:extLst>
      <p:ext uri="{BB962C8B-B14F-4D97-AF65-F5344CB8AC3E}">
        <p14:creationId xmlns:p14="http://schemas.microsoft.com/office/powerpoint/2010/main" val="3089077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CE91E-7333-95A6-484E-29675EBE3A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1A10AE-8854-428D-76BD-27C0C43BF557}"/>
              </a:ext>
            </a:extLst>
          </p:cNvPr>
          <p:cNvSpPr>
            <a:spLocks noGrp="1"/>
          </p:cNvSpPr>
          <p:nvPr>
            <p:ph type="dt" sz="half" idx="10"/>
          </p:nvPr>
        </p:nvSpPr>
        <p:spPr/>
        <p:txBody>
          <a:bodyPr/>
          <a:lstStyle>
            <a:lvl1pPr>
              <a:defRPr/>
            </a:lvl1pPr>
          </a:lstStyle>
          <a:p>
            <a:fld id="{F4CB69FC-278E-E645-ACD4-EA3A1104108E}" type="datetime5">
              <a:rPr lang="en-US" altLang="en-US"/>
              <a:pPr/>
              <a:t>5-Sep-23</a:t>
            </a:fld>
            <a:endParaRPr lang="en-US" altLang="en-US"/>
          </a:p>
        </p:txBody>
      </p:sp>
      <p:sp>
        <p:nvSpPr>
          <p:cNvPr id="4" name="Slide Number Placeholder 3">
            <a:extLst>
              <a:ext uri="{FF2B5EF4-FFF2-40B4-BE49-F238E27FC236}">
                <a16:creationId xmlns:a16="http://schemas.microsoft.com/office/drawing/2014/main" id="{1099B180-DA50-2B4F-8AEE-A107D450598E}"/>
              </a:ext>
            </a:extLst>
          </p:cNvPr>
          <p:cNvSpPr>
            <a:spLocks noGrp="1"/>
          </p:cNvSpPr>
          <p:nvPr>
            <p:ph type="sldNum" sz="quarter" idx="11"/>
          </p:nvPr>
        </p:nvSpPr>
        <p:spPr/>
        <p:txBody>
          <a:bodyPr/>
          <a:lstStyle>
            <a:lvl1pPr>
              <a:defRPr/>
            </a:lvl1pPr>
          </a:lstStyle>
          <a:p>
            <a:fld id="{D03D8A14-6B7F-DB4F-B790-3865DB2852F3}" type="slidenum">
              <a:rPr lang="en-US" altLang="en-US"/>
              <a:pPr/>
              <a:t>‹#›</a:t>
            </a:fld>
            <a:endParaRPr lang="en-US" altLang="en-US"/>
          </a:p>
        </p:txBody>
      </p:sp>
    </p:spTree>
    <p:extLst>
      <p:ext uri="{BB962C8B-B14F-4D97-AF65-F5344CB8AC3E}">
        <p14:creationId xmlns:p14="http://schemas.microsoft.com/office/powerpoint/2010/main" val="2763754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2B5C2-8F49-64E3-4FA1-94D1B60BFCA5}"/>
              </a:ext>
            </a:extLst>
          </p:cNvPr>
          <p:cNvSpPr>
            <a:spLocks noGrp="1"/>
          </p:cNvSpPr>
          <p:nvPr>
            <p:ph type="dt" sz="half" idx="10"/>
          </p:nvPr>
        </p:nvSpPr>
        <p:spPr/>
        <p:txBody>
          <a:bodyPr/>
          <a:lstStyle>
            <a:lvl1pPr>
              <a:defRPr/>
            </a:lvl1pPr>
          </a:lstStyle>
          <a:p>
            <a:fld id="{E9505B2D-BF49-F24A-98BC-0A7E3754464B}" type="datetime5">
              <a:rPr lang="en-US" altLang="en-US"/>
              <a:pPr/>
              <a:t>5-Sep-23</a:t>
            </a:fld>
            <a:endParaRPr lang="en-US" altLang="en-US"/>
          </a:p>
        </p:txBody>
      </p:sp>
      <p:sp>
        <p:nvSpPr>
          <p:cNvPr id="3" name="Slide Number Placeholder 2">
            <a:extLst>
              <a:ext uri="{FF2B5EF4-FFF2-40B4-BE49-F238E27FC236}">
                <a16:creationId xmlns:a16="http://schemas.microsoft.com/office/drawing/2014/main" id="{B4CDCBB7-9647-3A1A-107F-F7EA983E011C}"/>
              </a:ext>
            </a:extLst>
          </p:cNvPr>
          <p:cNvSpPr>
            <a:spLocks noGrp="1"/>
          </p:cNvSpPr>
          <p:nvPr>
            <p:ph type="sldNum" sz="quarter" idx="11"/>
          </p:nvPr>
        </p:nvSpPr>
        <p:spPr/>
        <p:txBody>
          <a:bodyPr/>
          <a:lstStyle>
            <a:lvl1pPr>
              <a:defRPr/>
            </a:lvl1pPr>
          </a:lstStyle>
          <a:p>
            <a:fld id="{AFF606F7-7313-794B-8630-56929AA7F37B}" type="slidenum">
              <a:rPr lang="en-US" altLang="en-US"/>
              <a:pPr/>
              <a:t>‹#›</a:t>
            </a:fld>
            <a:endParaRPr lang="en-US" altLang="en-US"/>
          </a:p>
        </p:txBody>
      </p:sp>
    </p:spTree>
    <p:extLst>
      <p:ext uri="{BB962C8B-B14F-4D97-AF65-F5344CB8AC3E}">
        <p14:creationId xmlns:p14="http://schemas.microsoft.com/office/powerpoint/2010/main" val="13087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59805-E2D0-E27C-0F57-75ADCAD924C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FE1F6D-BA04-8CD5-DAC0-ACE920665E6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3AFDC8-8DE5-A950-30B1-A286B80821D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5CCC22-EAF1-F1A5-F56E-161FB577D5B8}"/>
              </a:ext>
            </a:extLst>
          </p:cNvPr>
          <p:cNvSpPr>
            <a:spLocks noGrp="1"/>
          </p:cNvSpPr>
          <p:nvPr>
            <p:ph type="dt" sz="half" idx="10"/>
          </p:nvPr>
        </p:nvSpPr>
        <p:spPr/>
        <p:txBody>
          <a:bodyPr/>
          <a:lstStyle>
            <a:lvl1pPr>
              <a:defRPr/>
            </a:lvl1pPr>
          </a:lstStyle>
          <a:p>
            <a:fld id="{C18773F8-092C-3D42-9CB9-AFC2CE33A8DC}" type="datetime5">
              <a:rPr lang="en-US" altLang="en-US"/>
              <a:pPr/>
              <a:t>5-Sep-23</a:t>
            </a:fld>
            <a:endParaRPr lang="en-US" altLang="en-US"/>
          </a:p>
        </p:txBody>
      </p:sp>
      <p:sp>
        <p:nvSpPr>
          <p:cNvPr id="6" name="Slide Number Placeholder 5">
            <a:extLst>
              <a:ext uri="{FF2B5EF4-FFF2-40B4-BE49-F238E27FC236}">
                <a16:creationId xmlns:a16="http://schemas.microsoft.com/office/drawing/2014/main" id="{B657DA0B-F0D6-74CC-1DB1-8223AB2F57A0}"/>
              </a:ext>
            </a:extLst>
          </p:cNvPr>
          <p:cNvSpPr>
            <a:spLocks noGrp="1"/>
          </p:cNvSpPr>
          <p:nvPr>
            <p:ph type="sldNum" sz="quarter" idx="11"/>
          </p:nvPr>
        </p:nvSpPr>
        <p:spPr/>
        <p:txBody>
          <a:bodyPr/>
          <a:lstStyle>
            <a:lvl1pPr>
              <a:defRPr/>
            </a:lvl1pPr>
          </a:lstStyle>
          <a:p>
            <a:fld id="{5B6D116C-1844-3045-83DD-4B8BC8B539D0}" type="slidenum">
              <a:rPr lang="en-US" altLang="en-US"/>
              <a:pPr/>
              <a:t>‹#›</a:t>
            </a:fld>
            <a:endParaRPr lang="en-US" altLang="en-US"/>
          </a:p>
        </p:txBody>
      </p:sp>
    </p:spTree>
    <p:extLst>
      <p:ext uri="{BB962C8B-B14F-4D97-AF65-F5344CB8AC3E}">
        <p14:creationId xmlns:p14="http://schemas.microsoft.com/office/powerpoint/2010/main" val="2358462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1158D-A29A-B797-E9A4-FA445BB860C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2F1785-6B80-E66C-C7DA-7BA5F9B3E6E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F09E17-A067-78AC-CB2E-75B82D13BA1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B2EE9F-C2CD-4480-E406-7AA8BAB205F3}"/>
              </a:ext>
            </a:extLst>
          </p:cNvPr>
          <p:cNvSpPr>
            <a:spLocks noGrp="1"/>
          </p:cNvSpPr>
          <p:nvPr>
            <p:ph type="dt" sz="half" idx="10"/>
          </p:nvPr>
        </p:nvSpPr>
        <p:spPr/>
        <p:txBody>
          <a:bodyPr/>
          <a:lstStyle>
            <a:lvl1pPr>
              <a:defRPr/>
            </a:lvl1pPr>
          </a:lstStyle>
          <a:p>
            <a:fld id="{A938838B-4EE1-3C47-B438-3CA800E9E02A}" type="datetime5">
              <a:rPr lang="en-US" altLang="en-US"/>
              <a:pPr/>
              <a:t>5-Sep-23</a:t>
            </a:fld>
            <a:endParaRPr lang="en-US" altLang="en-US"/>
          </a:p>
        </p:txBody>
      </p:sp>
      <p:sp>
        <p:nvSpPr>
          <p:cNvPr id="6" name="Slide Number Placeholder 5">
            <a:extLst>
              <a:ext uri="{FF2B5EF4-FFF2-40B4-BE49-F238E27FC236}">
                <a16:creationId xmlns:a16="http://schemas.microsoft.com/office/drawing/2014/main" id="{1067457F-03A9-BB4E-EA51-231A42D8A818}"/>
              </a:ext>
            </a:extLst>
          </p:cNvPr>
          <p:cNvSpPr>
            <a:spLocks noGrp="1"/>
          </p:cNvSpPr>
          <p:nvPr>
            <p:ph type="sldNum" sz="quarter" idx="11"/>
          </p:nvPr>
        </p:nvSpPr>
        <p:spPr/>
        <p:txBody>
          <a:bodyPr/>
          <a:lstStyle>
            <a:lvl1pPr>
              <a:defRPr/>
            </a:lvl1pPr>
          </a:lstStyle>
          <a:p>
            <a:fld id="{1D44009D-70C2-BF49-8FD1-694B4441F1AB}" type="slidenum">
              <a:rPr lang="en-US" altLang="en-US"/>
              <a:pPr/>
              <a:t>‹#›</a:t>
            </a:fld>
            <a:endParaRPr lang="en-US" altLang="en-US"/>
          </a:p>
        </p:txBody>
      </p:sp>
    </p:spTree>
    <p:extLst>
      <p:ext uri="{BB962C8B-B14F-4D97-AF65-F5344CB8AC3E}">
        <p14:creationId xmlns:p14="http://schemas.microsoft.com/office/powerpoint/2010/main" val="2564133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99">
                <a:gamma/>
                <a:shade val="46275"/>
                <a:invGamma/>
              </a:srgbClr>
            </a:gs>
          </a:gsLst>
          <a:lin ang="5400000" scaled="1"/>
        </a:gra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320C2AC9-84A2-DB4A-CF5A-D73A2AAE6876}"/>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9155" name="Rectangle 3">
            <a:extLst>
              <a:ext uri="{FF2B5EF4-FFF2-40B4-BE49-F238E27FC236}">
                <a16:creationId xmlns:a16="http://schemas.microsoft.com/office/drawing/2014/main" id="{C9AC65B7-917F-9B3F-CA0F-54AAC4A9B6AC}"/>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6" name="Rectangle 4">
            <a:extLst>
              <a:ext uri="{FF2B5EF4-FFF2-40B4-BE49-F238E27FC236}">
                <a16:creationId xmlns:a16="http://schemas.microsoft.com/office/drawing/2014/main" id="{9EC2AC87-C50B-620A-D3FF-DFF796820A18}"/>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baseline="0">
                <a:solidFill>
                  <a:schemeClr val="tx1"/>
                </a:solidFill>
              </a:defRPr>
            </a:lvl1pPr>
          </a:lstStyle>
          <a:p>
            <a:fld id="{975130E3-F3C2-2F4D-9234-13C6FF42D8FE}" type="datetime5">
              <a:rPr lang="en-US" altLang="en-US"/>
              <a:pPr/>
              <a:t>5-Sep-23</a:t>
            </a:fld>
            <a:endParaRPr lang="en-US" altLang="en-US"/>
          </a:p>
        </p:txBody>
      </p:sp>
      <p:sp>
        <p:nvSpPr>
          <p:cNvPr id="49158" name="Rectangle 6">
            <a:extLst>
              <a:ext uri="{FF2B5EF4-FFF2-40B4-BE49-F238E27FC236}">
                <a16:creationId xmlns:a16="http://schemas.microsoft.com/office/drawing/2014/main" id="{7B6EF05F-124C-2DAF-6FD8-98E231315C1F}"/>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baseline="0">
                <a:solidFill>
                  <a:schemeClr val="tx1"/>
                </a:solidFill>
              </a:defRPr>
            </a:lvl1pPr>
          </a:lstStyle>
          <a:p>
            <a:fld id="{3CE8D9F1-1F4A-884F-AA07-0A8427F3BFC6}"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026">
            <a:extLst>
              <a:ext uri="{FF2B5EF4-FFF2-40B4-BE49-F238E27FC236}">
                <a16:creationId xmlns:a16="http://schemas.microsoft.com/office/drawing/2014/main" id="{10889404-BB6C-27D7-55F1-6595DB0D9668}"/>
              </a:ext>
            </a:extLst>
          </p:cNvPr>
          <p:cNvSpPr>
            <a:spLocks noGrp="1" noChangeArrowheads="1"/>
          </p:cNvSpPr>
          <p:nvPr>
            <p:ph type="ctrTitle"/>
          </p:nvPr>
        </p:nvSpPr>
        <p:spPr>
          <a:xfrm>
            <a:off x="762000" y="2667000"/>
            <a:ext cx="7789863" cy="1143000"/>
          </a:xfrm>
        </p:spPr>
        <p:txBody>
          <a:bodyPr anchor="ctr"/>
          <a:lstStyle/>
          <a:p>
            <a:r>
              <a:rPr lang="en-US" altLang="en-US" sz="4400"/>
              <a:t>Inflammation</a:t>
            </a:r>
          </a:p>
        </p:txBody>
      </p:sp>
      <p:sp>
        <p:nvSpPr>
          <p:cNvPr id="149507" name="Rectangle 1027">
            <a:extLst>
              <a:ext uri="{FF2B5EF4-FFF2-40B4-BE49-F238E27FC236}">
                <a16:creationId xmlns:a16="http://schemas.microsoft.com/office/drawing/2014/main" id="{21A20767-DEAB-C336-DF2C-878ABEBD1A20}"/>
              </a:ext>
            </a:extLst>
          </p:cNvPr>
          <p:cNvSpPr>
            <a:spLocks noGrp="1" noChangeArrowheads="1"/>
          </p:cNvSpPr>
          <p:nvPr>
            <p:ph type="subTitle" idx="1"/>
          </p:nvPr>
        </p:nvSpPr>
        <p:spPr>
          <a:xfrm>
            <a:off x="685800" y="3962400"/>
            <a:ext cx="7543800" cy="2514600"/>
          </a:xfrm>
        </p:spPr>
        <p:txBody>
          <a:bodyPr/>
          <a:lstStyle/>
          <a:p>
            <a:r>
              <a:rPr lang="en-US" altLang="en-US" sz="3200">
                <a:solidFill>
                  <a:schemeClr val="accent2"/>
                </a:solidFill>
              </a:rPr>
              <a:t>James L. Fishback, M.D.</a:t>
            </a:r>
          </a:p>
          <a:p>
            <a:r>
              <a:rPr lang="en-US" altLang="en-US" sz="3200">
                <a:solidFill>
                  <a:schemeClr val="accent2"/>
                </a:solidFill>
              </a:rPr>
              <a:t>Associate Professor</a:t>
            </a:r>
          </a:p>
          <a:p>
            <a:r>
              <a:rPr lang="en-US" altLang="en-US" sz="3200">
                <a:solidFill>
                  <a:schemeClr val="accent2"/>
                </a:solidFill>
              </a:rPr>
              <a:t>University of Kansas School of Medicine</a:t>
            </a:r>
          </a:p>
        </p:txBody>
      </p:sp>
      <p:pic>
        <p:nvPicPr>
          <p:cNvPr id="149508" name="Picture 1028">
            <a:extLst>
              <a:ext uri="{FF2B5EF4-FFF2-40B4-BE49-F238E27FC236}">
                <a16:creationId xmlns:a16="http://schemas.microsoft.com/office/drawing/2014/main" id="{38CEF838-EA92-AF2F-E280-DED0436D90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52400"/>
            <a:ext cx="1778000" cy="2468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1026">
            <a:extLst>
              <a:ext uri="{FF2B5EF4-FFF2-40B4-BE49-F238E27FC236}">
                <a16:creationId xmlns:a16="http://schemas.microsoft.com/office/drawing/2014/main" id="{4BFA48B3-4723-0AE8-BD3A-7238525F2601}"/>
              </a:ext>
            </a:extLst>
          </p:cNvPr>
          <p:cNvSpPr>
            <a:spLocks noGrp="1" noChangeArrowheads="1"/>
          </p:cNvSpPr>
          <p:nvPr>
            <p:ph type="title"/>
          </p:nvPr>
        </p:nvSpPr>
        <p:spPr/>
        <p:txBody>
          <a:bodyPr/>
          <a:lstStyle/>
          <a:p>
            <a:r>
              <a:rPr lang="en-US" altLang="en-US">
                <a:solidFill>
                  <a:schemeClr val="tx1"/>
                </a:solidFill>
              </a:rPr>
              <a:t>Inflammation</a:t>
            </a:r>
            <a:br>
              <a:rPr lang="en-US" altLang="en-US">
                <a:solidFill>
                  <a:schemeClr val="accent2"/>
                </a:solidFill>
              </a:rPr>
            </a:br>
            <a:r>
              <a:rPr lang="en-US" altLang="en-US" sz="3600">
                <a:solidFill>
                  <a:schemeClr val="accent2"/>
                </a:solidFill>
              </a:rPr>
              <a:t>Acute </a:t>
            </a:r>
            <a:r>
              <a:rPr lang="en-US" altLang="en-US" sz="3600" i="1">
                <a:solidFill>
                  <a:schemeClr val="accent2"/>
                </a:solidFill>
              </a:rPr>
              <a:t>vs</a:t>
            </a:r>
            <a:r>
              <a:rPr lang="en-US" altLang="en-US" sz="3600">
                <a:solidFill>
                  <a:schemeClr val="accent2"/>
                </a:solidFill>
              </a:rPr>
              <a:t>. Chronic Inflammation</a:t>
            </a:r>
            <a:endParaRPr lang="en-US" altLang="en-US" sz="3600" b="1">
              <a:solidFill>
                <a:schemeClr val="accent2"/>
              </a:solidFill>
            </a:endParaRPr>
          </a:p>
        </p:txBody>
      </p:sp>
      <p:sp>
        <p:nvSpPr>
          <p:cNvPr id="261123" name="Rectangle 1027">
            <a:extLst>
              <a:ext uri="{FF2B5EF4-FFF2-40B4-BE49-F238E27FC236}">
                <a16:creationId xmlns:a16="http://schemas.microsoft.com/office/drawing/2014/main" id="{44929E97-A65E-40AF-6A1E-064A25840252}"/>
              </a:ext>
            </a:extLst>
          </p:cNvPr>
          <p:cNvSpPr>
            <a:spLocks noGrp="1" noChangeArrowheads="1"/>
          </p:cNvSpPr>
          <p:nvPr>
            <p:ph type="body" idx="1"/>
          </p:nvPr>
        </p:nvSpPr>
        <p:spPr/>
        <p:txBody>
          <a:bodyPr/>
          <a:lstStyle/>
          <a:p>
            <a:r>
              <a:rPr lang="en-US" altLang="en-US"/>
              <a:t>Acute inflammation</a:t>
            </a:r>
          </a:p>
          <a:p>
            <a:pPr lvl="1"/>
            <a:r>
              <a:rPr lang="en-US" altLang="en-US"/>
              <a:t>Accumulation of fluid and plasma components in the affected tissue</a:t>
            </a:r>
          </a:p>
          <a:p>
            <a:pPr lvl="1"/>
            <a:r>
              <a:rPr lang="en-US" altLang="en-US"/>
              <a:t>Intravascular stimulation of platelets</a:t>
            </a:r>
          </a:p>
          <a:p>
            <a:pPr lvl="1"/>
            <a:r>
              <a:rPr lang="en-US" altLang="en-US"/>
              <a:t>Presence of polymorphonuclear leukocytes (PMNs)</a:t>
            </a:r>
          </a:p>
          <a:p>
            <a:r>
              <a:rPr lang="en-US" altLang="en-US"/>
              <a:t>Chronic inflammation</a:t>
            </a:r>
          </a:p>
          <a:p>
            <a:pPr lvl="1"/>
            <a:r>
              <a:rPr lang="en-US" altLang="en-US"/>
              <a:t>Plasma cells, lymphocytes, and macrophages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1026">
            <a:extLst>
              <a:ext uri="{FF2B5EF4-FFF2-40B4-BE49-F238E27FC236}">
                <a16:creationId xmlns:a16="http://schemas.microsoft.com/office/drawing/2014/main" id="{81184CA2-00D5-1950-B174-94A74AC24258}"/>
              </a:ext>
            </a:extLst>
          </p:cNvPr>
          <p:cNvSpPr>
            <a:spLocks noGrp="1" noChangeArrowheads="1"/>
          </p:cNvSpPr>
          <p:nvPr>
            <p:ph type="title"/>
          </p:nvPr>
        </p:nvSpPr>
        <p:spPr/>
        <p:txBody>
          <a:bodyPr/>
          <a:lstStyle/>
          <a:p>
            <a:r>
              <a:rPr lang="en-US" altLang="en-US" sz="4000"/>
              <a:t>Inflammation </a:t>
            </a:r>
            <a:br>
              <a:rPr lang="en-US" altLang="en-US" sz="4000"/>
            </a:br>
            <a:r>
              <a:rPr lang="en-US" altLang="en-US" sz="3600">
                <a:solidFill>
                  <a:schemeClr val="accent2"/>
                </a:solidFill>
              </a:rPr>
              <a:t>Outcomes of Acute Inflammation</a:t>
            </a:r>
          </a:p>
        </p:txBody>
      </p:sp>
      <p:sp>
        <p:nvSpPr>
          <p:cNvPr id="262147" name="Rectangle 1027">
            <a:extLst>
              <a:ext uri="{FF2B5EF4-FFF2-40B4-BE49-F238E27FC236}">
                <a16:creationId xmlns:a16="http://schemas.microsoft.com/office/drawing/2014/main" id="{65B836CA-793A-577B-C9B3-B56A32BCDAEC}"/>
              </a:ext>
            </a:extLst>
          </p:cNvPr>
          <p:cNvSpPr>
            <a:spLocks noGrp="1" noChangeArrowheads="1"/>
          </p:cNvSpPr>
          <p:nvPr>
            <p:ph type="body" idx="1"/>
          </p:nvPr>
        </p:nvSpPr>
        <p:spPr/>
        <p:txBody>
          <a:bodyPr/>
          <a:lstStyle/>
          <a:p>
            <a:pPr>
              <a:lnSpc>
                <a:spcPct val="90000"/>
              </a:lnSpc>
            </a:pPr>
            <a:r>
              <a:rPr lang="en-US" altLang="en-US"/>
              <a:t>Resolution (the hoped-for result)</a:t>
            </a:r>
          </a:p>
          <a:p>
            <a:pPr>
              <a:lnSpc>
                <a:spcPct val="90000"/>
              </a:lnSpc>
            </a:pPr>
            <a:r>
              <a:rPr lang="en-US" altLang="en-US"/>
              <a:t>Abscess (via liquifactive necrosis)</a:t>
            </a:r>
          </a:p>
          <a:p>
            <a:pPr>
              <a:lnSpc>
                <a:spcPct val="90000"/>
              </a:lnSpc>
            </a:pPr>
            <a:r>
              <a:rPr lang="en-US" altLang="en-US"/>
              <a:t>Scar (sometimes occurs even if pathogen is eliminated)</a:t>
            </a:r>
          </a:p>
          <a:p>
            <a:pPr>
              <a:lnSpc>
                <a:spcPct val="90000"/>
              </a:lnSpc>
            </a:pPr>
            <a:r>
              <a:rPr lang="en-US" altLang="en-US"/>
              <a:t>Persistent inflammation (chronic inflammation) – due to a failure to completely eliminate the pathological insult (injury)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25DE065-A187-BB13-2F47-D776721B2D26}"/>
              </a:ext>
            </a:extLst>
          </p:cNvPr>
          <p:cNvSpPr>
            <a:spLocks noGrp="1" noChangeArrowheads="1"/>
          </p:cNvSpPr>
          <p:nvPr>
            <p:ph type="title"/>
          </p:nvPr>
        </p:nvSpPr>
        <p:spPr>
          <a:xfrm>
            <a:off x="0" y="304800"/>
            <a:ext cx="9067800" cy="762000"/>
          </a:xfrm>
          <a:noFill/>
          <a:ln/>
        </p:spPr>
        <p:txBody>
          <a:bodyPr lIns="90488" tIns="44450" rIns="90488" bIns="44450" anchor="b"/>
          <a:lstStyle/>
          <a:p>
            <a:r>
              <a:rPr lang="en-US" altLang="en-US"/>
              <a:t>Inflammation</a:t>
            </a:r>
            <a:endParaRPr lang="en-US" altLang="en-US" b="1">
              <a:effectLst>
                <a:outerShdw blurRad="38100" dist="38100" dir="2700000" algn="tl">
                  <a:srgbClr val="000000"/>
                </a:outerShdw>
              </a:effectLst>
            </a:endParaRPr>
          </a:p>
        </p:txBody>
      </p:sp>
      <p:sp>
        <p:nvSpPr>
          <p:cNvPr id="10243" name="Rectangle 3">
            <a:extLst>
              <a:ext uri="{FF2B5EF4-FFF2-40B4-BE49-F238E27FC236}">
                <a16:creationId xmlns:a16="http://schemas.microsoft.com/office/drawing/2014/main" id="{9050C34E-57E5-C8FF-434A-1A6CCE984397}"/>
              </a:ext>
            </a:extLst>
          </p:cNvPr>
          <p:cNvSpPr>
            <a:spLocks noChangeArrowheads="1"/>
          </p:cNvSpPr>
          <p:nvPr/>
        </p:nvSpPr>
        <p:spPr bwMode="auto">
          <a:xfrm>
            <a:off x="228600" y="3657600"/>
            <a:ext cx="16891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en-US" baseline="30000">
                <a:solidFill>
                  <a:schemeClr val="accent2"/>
                </a:solidFill>
                <a:effectLst>
                  <a:outerShdw blurRad="38100" dist="38100" dir="2700000" algn="tl">
                    <a:srgbClr val="000000"/>
                  </a:outerShdw>
                </a:effectLst>
              </a:rPr>
              <a:t>Inciting   </a:t>
            </a:r>
          </a:p>
          <a:p>
            <a:pPr eaLnBrk="0" hangingPunct="0"/>
            <a:r>
              <a:rPr lang="en-US" altLang="en-US" baseline="30000">
                <a:solidFill>
                  <a:schemeClr val="accent2"/>
                </a:solidFill>
                <a:effectLst>
                  <a:outerShdw blurRad="38100" dist="38100" dir="2700000" algn="tl">
                    <a:srgbClr val="000000"/>
                  </a:outerShdw>
                </a:effectLst>
              </a:rPr>
              <a:t>Stimulus</a:t>
            </a:r>
          </a:p>
        </p:txBody>
      </p:sp>
      <p:sp>
        <p:nvSpPr>
          <p:cNvPr id="10244" name="Rectangle 4">
            <a:extLst>
              <a:ext uri="{FF2B5EF4-FFF2-40B4-BE49-F238E27FC236}">
                <a16:creationId xmlns:a16="http://schemas.microsoft.com/office/drawing/2014/main" id="{14234015-5255-D7E4-E2C7-B9C521745017}"/>
              </a:ext>
            </a:extLst>
          </p:cNvPr>
          <p:cNvSpPr>
            <a:spLocks noChangeArrowheads="1"/>
          </p:cNvSpPr>
          <p:nvPr/>
        </p:nvSpPr>
        <p:spPr bwMode="auto">
          <a:xfrm>
            <a:off x="2057400" y="3657600"/>
            <a:ext cx="27432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en-US" baseline="30000">
                <a:solidFill>
                  <a:schemeClr val="accent2"/>
                </a:solidFill>
                <a:effectLst>
                  <a:outerShdw blurRad="38100" dist="38100" dir="2700000" algn="tl">
                    <a:srgbClr val="000000"/>
                  </a:outerShdw>
                </a:effectLst>
              </a:rPr>
              <a:t>Acute</a:t>
            </a:r>
          </a:p>
          <a:p>
            <a:pPr eaLnBrk="0" hangingPunct="0"/>
            <a:r>
              <a:rPr lang="en-US" altLang="en-US" baseline="30000">
                <a:solidFill>
                  <a:schemeClr val="accent2"/>
                </a:solidFill>
                <a:effectLst>
                  <a:outerShdw blurRad="38100" dist="38100" dir="2700000" algn="tl">
                    <a:srgbClr val="000000"/>
                  </a:outerShdw>
                </a:effectLst>
              </a:rPr>
              <a:t>Inflammation</a:t>
            </a:r>
            <a:endParaRPr lang="en-US" altLang="en-US" sz="4000" baseline="30000">
              <a:solidFill>
                <a:schemeClr val="hlink"/>
              </a:solidFill>
              <a:effectLst>
                <a:outerShdw blurRad="38100" dist="38100" dir="2700000" algn="tl">
                  <a:srgbClr val="000000"/>
                </a:outerShdw>
              </a:effectLst>
            </a:endParaRPr>
          </a:p>
        </p:txBody>
      </p:sp>
      <p:sp>
        <p:nvSpPr>
          <p:cNvPr id="10245" name="Rectangle 5">
            <a:extLst>
              <a:ext uri="{FF2B5EF4-FFF2-40B4-BE49-F238E27FC236}">
                <a16:creationId xmlns:a16="http://schemas.microsoft.com/office/drawing/2014/main" id="{B61814AB-40A8-03CC-4A4C-669B282E00F3}"/>
              </a:ext>
            </a:extLst>
          </p:cNvPr>
          <p:cNvSpPr>
            <a:spLocks noChangeArrowheads="1"/>
          </p:cNvSpPr>
          <p:nvPr/>
        </p:nvSpPr>
        <p:spPr bwMode="auto">
          <a:xfrm>
            <a:off x="2590800" y="3581400"/>
            <a:ext cx="41148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US" altLang="en-US" sz="4000" baseline="30000">
                <a:solidFill>
                  <a:srgbClr val="F39FD1"/>
                </a:solidFill>
                <a:effectLst>
                  <a:outerShdw blurRad="38100" dist="38100" dir="2700000" algn="tl">
                    <a:srgbClr val="000000"/>
                  </a:outerShdw>
                </a:effectLst>
              </a:rPr>
              <a:t>    </a:t>
            </a:r>
            <a:r>
              <a:rPr lang="en-US" altLang="en-US" baseline="30000">
                <a:solidFill>
                  <a:schemeClr val="accent2"/>
                </a:solidFill>
                <a:effectLst>
                  <a:outerShdw blurRad="38100" dist="38100" dir="2700000" algn="tl">
                    <a:srgbClr val="000000"/>
                  </a:outerShdw>
                </a:effectLst>
              </a:rPr>
              <a:t>Chronic-active </a:t>
            </a:r>
            <a:br>
              <a:rPr lang="en-US" altLang="en-US" baseline="30000">
                <a:solidFill>
                  <a:schemeClr val="accent2"/>
                </a:solidFill>
                <a:effectLst>
                  <a:outerShdw blurRad="38100" dist="38100" dir="2700000" algn="tl">
                    <a:srgbClr val="000000"/>
                  </a:outerShdw>
                </a:effectLst>
              </a:rPr>
            </a:br>
            <a:r>
              <a:rPr lang="en-US" altLang="en-US" baseline="30000">
                <a:solidFill>
                  <a:schemeClr val="accent2"/>
                </a:solidFill>
                <a:effectLst>
                  <a:outerShdw blurRad="38100" dist="38100" dir="2700000" algn="tl">
                    <a:srgbClr val="000000"/>
                  </a:outerShdw>
                </a:effectLst>
              </a:rPr>
              <a:t>     Inflammation</a:t>
            </a:r>
            <a:endParaRPr lang="en-US" altLang="en-US" sz="4000" baseline="30000">
              <a:solidFill>
                <a:srgbClr val="F39FD1"/>
              </a:solidFill>
              <a:effectLst>
                <a:outerShdw blurRad="38100" dist="38100" dir="2700000" algn="tl">
                  <a:srgbClr val="000000"/>
                </a:outerShdw>
              </a:effectLst>
            </a:endParaRPr>
          </a:p>
        </p:txBody>
      </p:sp>
      <p:sp>
        <p:nvSpPr>
          <p:cNvPr id="10246" name="Rectangle 6">
            <a:extLst>
              <a:ext uri="{FF2B5EF4-FFF2-40B4-BE49-F238E27FC236}">
                <a16:creationId xmlns:a16="http://schemas.microsoft.com/office/drawing/2014/main" id="{AA44736F-819C-0389-D2E6-46D18F6161C5}"/>
              </a:ext>
            </a:extLst>
          </p:cNvPr>
          <p:cNvSpPr>
            <a:spLocks noChangeArrowheads="1"/>
          </p:cNvSpPr>
          <p:nvPr/>
        </p:nvSpPr>
        <p:spPr bwMode="auto">
          <a:xfrm>
            <a:off x="6781800" y="3657600"/>
            <a:ext cx="184308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en-US" baseline="30000">
                <a:solidFill>
                  <a:schemeClr val="accent2"/>
                </a:solidFill>
              </a:rPr>
              <a:t>Chronic</a:t>
            </a:r>
          </a:p>
          <a:p>
            <a:pPr eaLnBrk="0" hangingPunct="0"/>
            <a:r>
              <a:rPr lang="en-US" altLang="en-US" baseline="30000">
                <a:solidFill>
                  <a:schemeClr val="accent2"/>
                </a:solidFill>
              </a:rPr>
              <a:t>Inflam</a:t>
            </a:r>
            <a:r>
              <a:rPr lang="en-US" altLang="en-US" baseline="30000">
                <a:solidFill>
                  <a:schemeClr val="accent2"/>
                </a:solidFill>
                <a:effectLst>
                  <a:outerShdw blurRad="38100" dist="38100" dir="2700000" algn="tl">
                    <a:srgbClr val="000000"/>
                  </a:outerShdw>
                </a:effectLst>
              </a:rPr>
              <a:t>mation</a:t>
            </a:r>
          </a:p>
        </p:txBody>
      </p:sp>
      <p:sp>
        <p:nvSpPr>
          <p:cNvPr id="10248" name="Rectangle 8">
            <a:extLst>
              <a:ext uri="{FF2B5EF4-FFF2-40B4-BE49-F238E27FC236}">
                <a16:creationId xmlns:a16="http://schemas.microsoft.com/office/drawing/2014/main" id="{49439D26-FD57-0930-B1BD-BEE31CFD239C}"/>
              </a:ext>
            </a:extLst>
          </p:cNvPr>
          <p:cNvSpPr>
            <a:spLocks noChangeArrowheads="1"/>
          </p:cNvSpPr>
          <p:nvPr/>
        </p:nvSpPr>
        <p:spPr bwMode="auto">
          <a:xfrm>
            <a:off x="1814513" y="2543175"/>
            <a:ext cx="1666875"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4000" baseline="30000">
                <a:solidFill>
                  <a:schemeClr val="accent2"/>
                </a:solidFill>
                <a:effectLst>
                  <a:outerShdw blurRad="38100" dist="38100" dir="2700000" algn="tl">
                    <a:srgbClr val="000000"/>
                  </a:outerShdw>
                </a:effectLst>
              </a:rPr>
              <a:t>Resolution</a:t>
            </a:r>
          </a:p>
        </p:txBody>
      </p:sp>
      <p:sp>
        <p:nvSpPr>
          <p:cNvPr id="10249" name="Rectangle 9">
            <a:extLst>
              <a:ext uri="{FF2B5EF4-FFF2-40B4-BE49-F238E27FC236}">
                <a16:creationId xmlns:a16="http://schemas.microsoft.com/office/drawing/2014/main" id="{61CDD93B-D9C5-430D-0DD6-5163C7D53C99}"/>
              </a:ext>
            </a:extLst>
          </p:cNvPr>
          <p:cNvSpPr>
            <a:spLocks noChangeArrowheads="1"/>
          </p:cNvSpPr>
          <p:nvPr/>
        </p:nvSpPr>
        <p:spPr bwMode="auto">
          <a:xfrm>
            <a:off x="2438400" y="4876800"/>
            <a:ext cx="1304925"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4000" baseline="30000">
                <a:solidFill>
                  <a:srgbClr val="EAEC5E"/>
                </a:solidFill>
                <a:effectLst>
                  <a:outerShdw blurRad="38100" dist="38100" dir="2700000" algn="tl">
                    <a:srgbClr val="000000"/>
                  </a:outerShdw>
                </a:effectLst>
              </a:rPr>
              <a:t>Abscess</a:t>
            </a:r>
          </a:p>
        </p:txBody>
      </p:sp>
      <p:sp>
        <p:nvSpPr>
          <p:cNvPr id="10250" name="Rectangle 10">
            <a:extLst>
              <a:ext uri="{FF2B5EF4-FFF2-40B4-BE49-F238E27FC236}">
                <a16:creationId xmlns:a16="http://schemas.microsoft.com/office/drawing/2014/main" id="{8BFE2637-2077-30C6-CCC3-927D9B8500D6}"/>
              </a:ext>
            </a:extLst>
          </p:cNvPr>
          <p:cNvSpPr>
            <a:spLocks noChangeArrowheads="1"/>
          </p:cNvSpPr>
          <p:nvPr/>
        </p:nvSpPr>
        <p:spPr bwMode="auto">
          <a:xfrm>
            <a:off x="5257800" y="4724400"/>
            <a:ext cx="2819400"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en-US" sz="4000" baseline="30000">
                <a:solidFill>
                  <a:schemeClr val="tx2"/>
                </a:solidFill>
              </a:rPr>
              <a:t>Resolution</a:t>
            </a:r>
            <a:r>
              <a:rPr lang="en-US" altLang="en-US" sz="4000" baseline="30000">
                <a:solidFill>
                  <a:schemeClr val="tx2"/>
                </a:solidFill>
                <a:effectLst>
                  <a:outerShdw blurRad="38100" dist="38100" dir="2700000" algn="tl">
                    <a:srgbClr val="000000"/>
                  </a:outerShdw>
                </a:effectLst>
              </a:rPr>
              <a:t> </a:t>
            </a:r>
            <a:r>
              <a:rPr lang="en-US" altLang="en-US" sz="4000" baseline="30000">
                <a:solidFill>
                  <a:schemeClr val="tx2"/>
                </a:solidFill>
              </a:rPr>
              <a:t>with</a:t>
            </a:r>
          </a:p>
          <a:p>
            <a:pPr eaLnBrk="0" hangingPunct="0"/>
            <a:r>
              <a:rPr lang="en-US" altLang="en-US" sz="4000" baseline="30000">
                <a:solidFill>
                  <a:schemeClr val="tx2"/>
                </a:solidFill>
              </a:rPr>
              <a:t>scarring*</a:t>
            </a:r>
            <a:endParaRPr lang="en-US" altLang="en-US" sz="4000" baseline="30000">
              <a:solidFill>
                <a:srgbClr val="000000"/>
              </a:solidFill>
            </a:endParaRPr>
          </a:p>
        </p:txBody>
      </p:sp>
      <p:sp>
        <p:nvSpPr>
          <p:cNvPr id="10251" name="Rectangle 11">
            <a:extLst>
              <a:ext uri="{FF2B5EF4-FFF2-40B4-BE49-F238E27FC236}">
                <a16:creationId xmlns:a16="http://schemas.microsoft.com/office/drawing/2014/main" id="{EF8CDBF7-D3E5-7DE6-3D50-06FDE2B3DFBD}"/>
              </a:ext>
            </a:extLst>
          </p:cNvPr>
          <p:cNvSpPr>
            <a:spLocks noChangeArrowheads="1"/>
          </p:cNvSpPr>
          <p:nvPr/>
        </p:nvSpPr>
        <p:spPr bwMode="auto">
          <a:xfrm>
            <a:off x="4876800" y="2362200"/>
            <a:ext cx="4052888"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en-US" sz="4000" baseline="30000">
                <a:solidFill>
                  <a:schemeClr val="tx2"/>
                </a:solidFill>
              </a:rPr>
              <a:t>Resolution</a:t>
            </a:r>
            <a:r>
              <a:rPr lang="en-US" altLang="en-US" sz="4000" baseline="30000">
                <a:solidFill>
                  <a:schemeClr val="tx2"/>
                </a:solidFill>
                <a:effectLst>
                  <a:outerShdw blurRad="38100" dist="38100" dir="2700000" algn="tl">
                    <a:srgbClr val="000000"/>
                  </a:outerShdw>
                </a:effectLst>
              </a:rPr>
              <a:t> </a:t>
            </a:r>
            <a:r>
              <a:rPr lang="en-US" altLang="en-US" sz="4000" baseline="30000">
                <a:solidFill>
                  <a:schemeClr val="tx2"/>
                </a:solidFill>
              </a:rPr>
              <a:t>with scarring*</a:t>
            </a:r>
            <a:endParaRPr lang="en-US" altLang="en-US" sz="4000" baseline="30000">
              <a:solidFill>
                <a:srgbClr val="000000"/>
              </a:solidFill>
            </a:endParaRPr>
          </a:p>
        </p:txBody>
      </p:sp>
      <p:sp>
        <p:nvSpPr>
          <p:cNvPr id="10252" name="Line 12">
            <a:extLst>
              <a:ext uri="{FF2B5EF4-FFF2-40B4-BE49-F238E27FC236}">
                <a16:creationId xmlns:a16="http://schemas.microsoft.com/office/drawing/2014/main" id="{84241AD7-045E-0380-E011-6C794F2FA4A6}"/>
              </a:ext>
            </a:extLst>
          </p:cNvPr>
          <p:cNvSpPr>
            <a:spLocks noChangeShapeType="1"/>
          </p:cNvSpPr>
          <p:nvPr/>
        </p:nvSpPr>
        <p:spPr bwMode="auto">
          <a:xfrm flipV="1">
            <a:off x="3657600" y="1828800"/>
            <a:ext cx="2652713" cy="84931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3" name="Line 13">
            <a:extLst>
              <a:ext uri="{FF2B5EF4-FFF2-40B4-BE49-F238E27FC236}">
                <a16:creationId xmlns:a16="http://schemas.microsoft.com/office/drawing/2014/main" id="{6C2E442A-3D70-A6FC-B6C2-732C87A2D5A0}"/>
              </a:ext>
            </a:extLst>
          </p:cNvPr>
          <p:cNvSpPr>
            <a:spLocks noChangeShapeType="1"/>
          </p:cNvSpPr>
          <p:nvPr/>
        </p:nvSpPr>
        <p:spPr bwMode="auto">
          <a:xfrm>
            <a:off x="3665538" y="2674938"/>
            <a:ext cx="2652712" cy="5191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4" name="Line 14">
            <a:extLst>
              <a:ext uri="{FF2B5EF4-FFF2-40B4-BE49-F238E27FC236}">
                <a16:creationId xmlns:a16="http://schemas.microsoft.com/office/drawing/2014/main" id="{0A4E8EB1-CA1C-AB99-89A7-328C4228C84F}"/>
              </a:ext>
            </a:extLst>
          </p:cNvPr>
          <p:cNvSpPr>
            <a:spLocks noChangeShapeType="1"/>
          </p:cNvSpPr>
          <p:nvPr/>
        </p:nvSpPr>
        <p:spPr bwMode="auto">
          <a:xfrm>
            <a:off x="6324600" y="3200400"/>
            <a:ext cx="242411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5" name="Line 15">
            <a:extLst>
              <a:ext uri="{FF2B5EF4-FFF2-40B4-BE49-F238E27FC236}">
                <a16:creationId xmlns:a16="http://schemas.microsoft.com/office/drawing/2014/main" id="{438921BA-AD7D-AAF3-3F3E-27B081E5EFC9}"/>
              </a:ext>
            </a:extLst>
          </p:cNvPr>
          <p:cNvSpPr>
            <a:spLocks noChangeShapeType="1"/>
          </p:cNvSpPr>
          <p:nvPr/>
        </p:nvSpPr>
        <p:spPr bwMode="auto">
          <a:xfrm>
            <a:off x="6324600" y="1828800"/>
            <a:ext cx="242411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6" name="Line 16">
            <a:extLst>
              <a:ext uri="{FF2B5EF4-FFF2-40B4-BE49-F238E27FC236}">
                <a16:creationId xmlns:a16="http://schemas.microsoft.com/office/drawing/2014/main" id="{60E42691-27CE-905A-ED81-7325F12F86C4}"/>
              </a:ext>
            </a:extLst>
          </p:cNvPr>
          <p:cNvSpPr>
            <a:spLocks noChangeShapeType="1"/>
          </p:cNvSpPr>
          <p:nvPr/>
        </p:nvSpPr>
        <p:spPr bwMode="auto">
          <a:xfrm flipH="1" flipV="1">
            <a:off x="8605838" y="1747838"/>
            <a:ext cx="163512" cy="873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7" name="Line 17">
            <a:extLst>
              <a:ext uri="{FF2B5EF4-FFF2-40B4-BE49-F238E27FC236}">
                <a16:creationId xmlns:a16="http://schemas.microsoft.com/office/drawing/2014/main" id="{54959F33-9702-1A9A-A553-E838275D76ED}"/>
              </a:ext>
            </a:extLst>
          </p:cNvPr>
          <p:cNvSpPr>
            <a:spLocks noChangeShapeType="1"/>
          </p:cNvSpPr>
          <p:nvPr/>
        </p:nvSpPr>
        <p:spPr bwMode="auto">
          <a:xfrm flipH="1">
            <a:off x="8605838" y="1836738"/>
            <a:ext cx="163512" cy="619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8" name="Line 18">
            <a:extLst>
              <a:ext uri="{FF2B5EF4-FFF2-40B4-BE49-F238E27FC236}">
                <a16:creationId xmlns:a16="http://schemas.microsoft.com/office/drawing/2014/main" id="{50F040B0-CE88-9D0D-BBBA-FB4946B1A064}"/>
              </a:ext>
            </a:extLst>
          </p:cNvPr>
          <p:cNvSpPr>
            <a:spLocks noChangeShapeType="1"/>
          </p:cNvSpPr>
          <p:nvPr/>
        </p:nvSpPr>
        <p:spPr bwMode="auto">
          <a:xfrm flipH="1" flipV="1">
            <a:off x="8605838" y="3119438"/>
            <a:ext cx="163512" cy="873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9" name="Line 19">
            <a:extLst>
              <a:ext uri="{FF2B5EF4-FFF2-40B4-BE49-F238E27FC236}">
                <a16:creationId xmlns:a16="http://schemas.microsoft.com/office/drawing/2014/main" id="{EF2ADA7B-0DE8-C4D3-A069-63196E8AF2C0}"/>
              </a:ext>
            </a:extLst>
          </p:cNvPr>
          <p:cNvSpPr>
            <a:spLocks noChangeShapeType="1"/>
          </p:cNvSpPr>
          <p:nvPr/>
        </p:nvSpPr>
        <p:spPr bwMode="auto">
          <a:xfrm flipH="1">
            <a:off x="8605838" y="3208338"/>
            <a:ext cx="163512" cy="619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0" name="Rectangle 20">
            <a:extLst>
              <a:ext uri="{FF2B5EF4-FFF2-40B4-BE49-F238E27FC236}">
                <a16:creationId xmlns:a16="http://schemas.microsoft.com/office/drawing/2014/main" id="{4A7D9D29-D829-110E-691A-527ADE3A19A9}"/>
              </a:ext>
            </a:extLst>
          </p:cNvPr>
          <p:cNvSpPr>
            <a:spLocks noChangeArrowheads="1"/>
          </p:cNvSpPr>
          <p:nvPr/>
        </p:nvSpPr>
        <p:spPr bwMode="auto">
          <a:xfrm>
            <a:off x="6308725" y="5807075"/>
            <a:ext cx="2835275"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en-US" i="1" baseline="30000">
                <a:solidFill>
                  <a:schemeClr val="tx2"/>
                </a:solidFill>
              </a:rPr>
              <a:t>*The longer the stimulus</a:t>
            </a:r>
          </a:p>
          <a:p>
            <a:pPr eaLnBrk="0" hangingPunct="0"/>
            <a:r>
              <a:rPr lang="en-US" altLang="en-US" i="1" baseline="30000">
                <a:solidFill>
                  <a:schemeClr val="tx2"/>
                </a:solidFill>
              </a:rPr>
              <a:t>  persists, the greater the</a:t>
            </a:r>
          </a:p>
          <a:p>
            <a:pPr eaLnBrk="0" hangingPunct="0"/>
            <a:r>
              <a:rPr lang="en-US" altLang="en-US" i="1" baseline="30000">
                <a:solidFill>
                  <a:schemeClr val="tx2"/>
                </a:solidFill>
              </a:rPr>
              <a:t>  scarring will be.</a:t>
            </a:r>
          </a:p>
        </p:txBody>
      </p:sp>
      <p:sp>
        <p:nvSpPr>
          <p:cNvPr id="10261" name="Rectangle 21">
            <a:extLst>
              <a:ext uri="{FF2B5EF4-FFF2-40B4-BE49-F238E27FC236}">
                <a16:creationId xmlns:a16="http://schemas.microsoft.com/office/drawing/2014/main" id="{6D41A1CB-CC77-A7AF-997C-077A47F49958}"/>
              </a:ext>
            </a:extLst>
          </p:cNvPr>
          <p:cNvSpPr>
            <a:spLocks noChangeArrowheads="1"/>
          </p:cNvSpPr>
          <p:nvPr/>
        </p:nvSpPr>
        <p:spPr bwMode="auto">
          <a:xfrm>
            <a:off x="838200" y="990600"/>
            <a:ext cx="74803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US" altLang="en-US" sz="3600" baseline="0">
                <a:solidFill>
                  <a:schemeClr val="accent2"/>
                </a:solidFill>
              </a:rPr>
              <a:t>A dynamic continuum of change</a:t>
            </a:r>
            <a:endParaRPr lang="en-US" altLang="en-US" sz="3600" baseline="0">
              <a:solidFill>
                <a:srgbClr val="000000"/>
              </a:solidFill>
            </a:endParaRPr>
          </a:p>
        </p:txBody>
      </p:sp>
      <p:sp>
        <p:nvSpPr>
          <p:cNvPr id="10262" name="AutoShape 22">
            <a:extLst>
              <a:ext uri="{FF2B5EF4-FFF2-40B4-BE49-F238E27FC236}">
                <a16:creationId xmlns:a16="http://schemas.microsoft.com/office/drawing/2014/main" id="{C6DBCCCE-7E13-6525-F8AE-E0D1815F594C}"/>
              </a:ext>
            </a:extLst>
          </p:cNvPr>
          <p:cNvSpPr>
            <a:spLocks noChangeArrowheads="1"/>
          </p:cNvSpPr>
          <p:nvPr/>
        </p:nvSpPr>
        <p:spPr bwMode="auto">
          <a:xfrm>
            <a:off x="1454150" y="3816350"/>
            <a:ext cx="444500" cy="139700"/>
          </a:xfrm>
          <a:prstGeom prst="rightArrow">
            <a:avLst>
              <a:gd name="adj1" fmla="val 50000"/>
              <a:gd name="adj2" fmla="val 15913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3" name="AutoShape 23">
            <a:extLst>
              <a:ext uri="{FF2B5EF4-FFF2-40B4-BE49-F238E27FC236}">
                <a16:creationId xmlns:a16="http://schemas.microsoft.com/office/drawing/2014/main" id="{A4140B28-3CE4-EF07-38F1-6D551D4CD4B0}"/>
              </a:ext>
            </a:extLst>
          </p:cNvPr>
          <p:cNvSpPr>
            <a:spLocks noChangeArrowheads="1"/>
          </p:cNvSpPr>
          <p:nvPr/>
        </p:nvSpPr>
        <p:spPr bwMode="auto">
          <a:xfrm>
            <a:off x="3352800" y="3810000"/>
            <a:ext cx="444500" cy="139700"/>
          </a:xfrm>
          <a:prstGeom prst="rightArrow">
            <a:avLst>
              <a:gd name="adj1" fmla="val 50000"/>
              <a:gd name="adj2" fmla="val 15913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4" name="AutoShape 24">
            <a:extLst>
              <a:ext uri="{FF2B5EF4-FFF2-40B4-BE49-F238E27FC236}">
                <a16:creationId xmlns:a16="http://schemas.microsoft.com/office/drawing/2014/main" id="{F10242F5-CF1F-C112-DD51-2440850E630B}"/>
              </a:ext>
            </a:extLst>
          </p:cNvPr>
          <p:cNvSpPr>
            <a:spLocks noChangeArrowheads="1"/>
          </p:cNvSpPr>
          <p:nvPr/>
        </p:nvSpPr>
        <p:spPr bwMode="auto">
          <a:xfrm>
            <a:off x="6172200" y="3810000"/>
            <a:ext cx="444500" cy="139700"/>
          </a:xfrm>
          <a:prstGeom prst="rightArrow">
            <a:avLst>
              <a:gd name="adj1" fmla="val 50000"/>
              <a:gd name="adj2" fmla="val 15913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6" name="AutoShape 26">
            <a:extLst>
              <a:ext uri="{FF2B5EF4-FFF2-40B4-BE49-F238E27FC236}">
                <a16:creationId xmlns:a16="http://schemas.microsoft.com/office/drawing/2014/main" id="{470B044D-8F00-4C30-41E2-BF705EE20CD7}"/>
              </a:ext>
            </a:extLst>
          </p:cNvPr>
          <p:cNvSpPr>
            <a:spLocks noChangeArrowheads="1"/>
          </p:cNvSpPr>
          <p:nvPr/>
        </p:nvSpPr>
        <p:spPr bwMode="auto">
          <a:xfrm rot="17280000">
            <a:off x="2216150" y="3054350"/>
            <a:ext cx="596900" cy="139700"/>
          </a:xfrm>
          <a:prstGeom prst="rightArrow">
            <a:avLst>
              <a:gd name="adj1" fmla="val 50000"/>
              <a:gd name="adj2" fmla="val 213696"/>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7" name="AutoShape 27">
            <a:extLst>
              <a:ext uri="{FF2B5EF4-FFF2-40B4-BE49-F238E27FC236}">
                <a16:creationId xmlns:a16="http://schemas.microsoft.com/office/drawing/2014/main" id="{5A765AFB-5C0E-5E64-557F-75CEEE400AC7}"/>
              </a:ext>
            </a:extLst>
          </p:cNvPr>
          <p:cNvSpPr>
            <a:spLocks noChangeArrowheads="1"/>
          </p:cNvSpPr>
          <p:nvPr/>
        </p:nvSpPr>
        <p:spPr bwMode="auto">
          <a:xfrm rot="3960000">
            <a:off x="2517775" y="4492625"/>
            <a:ext cx="603250" cy="152400"/>
          </a:xfrm>
          <a:prstGeom prst="rightArrow">
            <a:avLst>
              <a:gd name="adj1" fmla="val 50000"/>
              <a:gd name="adj2" fmla="val 197972"/>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0" name="AutoShape 30">
            <a:extLst>
              <a:ext uri="{FF2B5EF4-FFF2-40B4-BE49-F238E27FC236}">
                <a16:creationId xmlns:a16="http://schemas.microsoft.com/office/drawing/2014/main" id="{05800995-0A91-3763-0039-B1B1AA84CD00}"/>
              </a:ext>
            </a:extLst>
          </p:cNvPr>
          <p:cNvSpPr>
            <a:spLocks noChangeArrowheads="1"/>
          </p:cNvSpPr>
          <p:nvPr/>
        </p:nvSpPr>
        <p:spPr bwMode="auto">
          <a:xfrm>
            <a:off x="4038600" y="4876800"/>
            <a:ext cx="609600" cy="228600"/>
          </a:xfrm>
          <a:prstGeom prst="rightArrow">
            <a:avLst>
              <a:gd name="adj1" fmla="val 50000"/>
              <a:gd name="adj2" fmla="val 13337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A0AB287A-8E9A-65B1-F32E-195975DFBD57}"/>
              </a:ext>
            </a:extLst>
          </p:cNvPr>
          <p:cNvSpPr>
            <a:spLocks noGrp="1" noChangeArrowheads="1"/>
          </p:cNvSpPr>
          <p:nvPr>
            <p:ph type="title"/>
          </p:nvPr>
        </p:nvSpPr>
        <p:spPr/>
        <p:txBody>
          <a:bodyPr/>
          <a:lstStyle/>
          <a:p>
            <a:r>
              <a:rPr lang="en-US" altLang="en-US"/>
              <a:t>Inflammation</a:t>
            </a:r>
            <a:br>
              <a:rPr lang="en-US" altLang="en-US"/>
            </a:br>
            <a:r>
              <a:rPr lang="en-US" altLang="en-US" sz="3600">
                <a:solidFill>
                  <a:schemeClr val="accent2"/>
                </a:solidFill>
              </a:rPr>
              <a:t>The Triple Response</a:t>
            </a:r>
          </a:p>
        </p:txBody>
      </p:sp>
      <p:sp>
        <p:nvSpPr>
          <p:cNvPr id="76803" name="Rectangle 3">
            <a:extLst>
              <a:ext uri="{FF2B5EF4-FFF2-40B4-BE49-F238E27FC236}">
                <a16:creationId xmlns:a16="http://schemas.microsoft.com/office/drawing/2014/main" id="{A22EF8C6-0E7A-0B0B-03FB-E42E0F3FA6C0}"/>
              </a:ext>
            </a:extLst>
          </p:cNvPr>
          <p:cNvSpPr>
            <a:spLocks noGrp="1" noChangeArrowheads="1"/>
          </p:cNvSpPr>
          <p:nvPr>
            <p:ph type="body" idx="1"/>
          </p:nvPr>
        </p:nvSpPr>
        <p:spPr/>
        <p:txBody>
          <a:bodyPr/>
          <a:lstStyle/>
          <a:p>
            <a:pPr>
              <a:lnSpc>
                <a:spcPct val="90000"/>
              </a:lnSpc>
            </a:pPr>
            <a:r>
              <a:rPr lang="en-US" altLang="en-US"/>
              <a:t>Sir Thomas Lewis (1927)</a:t>
            </a:r>
          </a:p>
          <a:p>
            <a:pPr lvl="1">
              <a:lnSpc>
                <a:spcPct val="90000"/>
              </a:lnSpc>
            </a:pPr>
            <a:r>
              <a:rPr lang="en-US" altLang="en-US"/>
              <a:t>Inconstant and transient vasoconstriction (seconds to minutes)</a:t>
            </a:r>
          </a:p>
          <a:p>
            <a:pPr lvl="1">
              <a:lnSpc>
                <a:spcPct val="90000"/>
              </a:lnSpc>
            </a:pPr>
            <a:r>
              <a:rPr lang="en-US" altLang="en-US"/>
              <a:t>Vasodilation of pre-capillary arterioles</a:t>
            </a:r>
          </a:p>
          <a:p>
            <a:pPr lvl="1">
              <a:lnSpc>
                <a:spcPct val="90000"/>
              </a:lnSpc>
            </a:pPr>
            <a:r>
              <a:rPr lang="en-US" altLang="en-US"/>
              <a:t>Stasis and margination, with an increase in permeability of the endothelial cell barrier</a:t>
            </a:r>
          </a:p>
          <a:p>
            <a:pPr lvl="2">
              <a:lnSpc>
                <a:spcPct val="90000"/>
              </a:lnSpc>
            </a:pPr>
            <a:r>
              <a:rPr lang="en-US" altLang="en-US" i="1"/>
              <a:t>“</a:t>
            </a:r>
            <a:r>
              <a:rPr lang="en-US" altLang="en-US" i="1">
                <a:solidFill>
                  <a:schemeClr val="accent2"/>
                </a:solidFill>
              </a:rPr>
              <a:t>Classically, this type of leakage affects only venules 20-60 mm in diameter (post-capillary venule)</a:t>
            </a:r>
            <a:r>
              <a:rPr lang="en-US" altLang="en-US" i="1"/>
              <a:t>”</a:t>
            </a:r>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F0E27DA-7E61-CF88-AFDE-648144AEF2A4}"/>
              </a:ext>
            </a:extLst>
          </p:cNvPr>
          <p:cNvSpPr>
            <a:spLocks noGrp="1" noChangeArrowheads="1"/>
          </p:cNvSpPr>
          <p:nvPr>
            <p:ph type="title"/>
          </p:nvPr>
        </p:nvSpPr>
        <p:spPr>
          <a:xfrm>
            <a:off x="152400" y="609600"/>
            <a:ext cx="8991600" cy="1143000"/>
          </a:xfrm>
          <a:noFill/>
          <a:ln/>
        </p:spPr>
        <p:txBody>
          <a:bodyPr lIns="90488" tIns="44450" rIns="90488" bIns="44450" anchor="b"/>
          <a:lstStyle/>
          <a:p>
            <a:r>
              <a:rPr lang="en-US" altLang="en-US"/>
              <a:t>Inflammation </a:t>
            </a:r>
            <a:br>
              <a:rPr lang="en-US" altLang="en-US"/>
            </a:br>
            <a:r>
              <a:rPr lang="en-US" altLang="en-US" sz="3600">
                <a:solidFill>
                  <a:schemeClr val="accent2"/>
                </a:solidFill>
              </a:rPr>
              <a:t>Normal Regulation of Vascular Permeability</a:t>
            </a:r>
            <a:endParaRPr lang="en-US" altLang="en-US" b="1"/>
          </a:p>
        </p:txBody>
      </p:sp>
      <p:sp>
        <p:nvSpPr>
          <p:cNvPr id="24579" name="Rectangle 3">
            <a:extLst>
              <a:ext uri="{FF2B5EF4-FFF2-40B4-BE49-F238E27FC236}">
                <a16:creationId xmlns:a16="http://schemas.microsoft.com/office/drawing/2014/main" id="{F5367000-DA0C-A57A-F1FC-85E6D0D5F7F6}"/>
              </a:ext>
            </a:extLst>
          </p:cNvPr>
          <p:cNvSpPr>
            <a:spLocks noGrp="1" noChangeArrowheads="1"/>
          </p:cNvSpPr>
          <p:nvPr>
            <p:ph type="body" idx="1"/>
          </p:nvPr>
        </p:nvSpPr>
        <p:spPr>
          <a:xfrm>
            <a:off x="533400" y="2057400"/>
            <a:ext cx="8153400" cy="4495800"/>
          </a:xfrm>
          <a:noFill/>
          <a:ln/>
        </p:spPr>
        <p:txBody>
          <a:bodyPr lIns="90488" tIns="44450" rIns="90488" bIns="44450"/>
          <a:lstStyle/>
          <a:p>
            <a:pPr>
              <a:buFontTx/>
              <a:buNone/>
            </a:pPr>
            <a:r>
              <a:rPr lang="en-US" altLang="en-US"/>
              <a:t>   “</a:t>
            </a:r>
            <a:r>
              <a:rPr lang="en-US" altLang="en-US" i="1">
                <a:solidFill>
                  <a:schemeClr val="tx2"/>
                </a:solidFill>
              </a:rPr>
              <a:t>Alterations in the anatomy and function of the microcirculation are among the earliest responses to tissue injury and may promote fluid accumulation in tissues”</a:t>
            </a:r>
            <a:endParaRPr lang="en-US" altLang="en-US" sz="2400" i="1">
              <a:solidFill>
                <a:schemeClr val="tx2"/>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26">
            <a:extLst>
              <a:ext uri="{FF2B5EF4-FFF2-40B4-BE49-F238E27FC236}">
                <a16:creationId xmlns:a16="http://schemas.microsoft.com/office/drawing/2014/main" id="{38CFF89B-2826-79E7-B97B-012D9D1E9C14}"/>
              </a:ext>
            </a:extLst>
          </p:cNvPr>
          <p:cNvSpPr>
            <a:spLocks noGrp="1" noChangeArrowheads="1"/>
          </p:cNvSpPr>
          <p:nvPr>
            <p:ph type="title"/>
          </p:nvPr>
        </p:nvSpPr>
        <p:spPr>
          <a:xfrm>
            <a:off x="457200" y="685800"/>
            <a:ext cx="8458200" cy="1143000"/>
          </a:xfrm>
          <a:noFill/>
          <a:ln/>
        </p:spPr>
        <p:txBody>
          <a:bodyPr lIns="90488" tIns="44450" rIns="90488" bIns="44450" anchor="b"/>
          <a:lstStyle/>
          <a:p>
            <a:r>
              <a:rPr lang="en-US" altLang="en-US"/>
              <a:t>Inflammation </a:t>
            </a:r>
            <a:br>
              <a:rPr lang="en-US" altLang="en-US"/>
            </a:br>
            <a:r>
              <a:rPr lang="en-US" altLang="en-US" sz="3600">
                <a:solidFill>
                  <a:schemeClr val="accent2"/>
                </a:solidFill>
              </a:rPr>
              <a:t>Normal Regulation of Vascular Permeability</a:t>
            </a:r>
            <a:endParaRPr lang="en-US" altLang="en-US" b="1"/>
          </a:p>
        </p:txBody>
      </p:sp>
      <p:sp>
        <p:nvSpPr>
          <p:cNvPr id="74755" name="Rectangle 1027">
            <a:extLst>
              <a:ext uri="{FF2B5EF4-FFF2-40B4-BE49-F238E27FC236}">
                <a16:creationId xmlns:a16="http://schemas.microsoft.com/office/drawing/2014/main" id="{55E0A22A-CDC5-2952-4B82-A89286388770}"/>
              </a:ext>
            </a:extLst>
          </p:cNvPr>
          <p:cNvSpPr>
            <a:spLocks noGrp="1" noChangeArrowheads="1"/>
          </p:cNvSpPr>
          <p:nvPr>
            <p:ph type="body" idx="1"/>
          </p:nvPr>
        </p:nvSpPr>
        <p:spPr>
          <a:xfrm>
            <a:off x="533400" y="2057400"/>
            <a:ext cx="8153400" cy="4495800"/>
          </a:xfrm>
          <a:noFill/>
          <a:ln/>
        </p:spPr>
        <p:txBody>
          <a:bodyPr lIns="90488" tIns="44450" rIns="90488" bIns="44450"/>
          <a:lstStyle/>
          <a:p>
            <a:pPr>
              <a:buFontTx/>
              <a:buNone/>
            </a:pPr>
            <a:r>
              <a:rPr lang="en-US" altLang="en-US"/>
              <a:t>   </a:t>
            </a:r>
            <a:r>
              <a:rPr lang="en-US" altLang="en-US">
                <a:solidFill>
                  <a:schemeClr val="accent2"/>
                </a:solidFill>
              </a:rPr>
              <a:t>Starling’s law (see Fig. 2-6)</a:t>
            </a:r>
            <a:r>
              <a:rPr lang="en-US" altLang="en-US"/>
              <a:t>: the hydrostatic pressure of the blood is normally nearly balanced by the oncotic pressure of plasma proteins*</a:t>
            </a:r>
            <a:endParaRPr lang="en-US" altLang="en-US" b="1"/>
          </a:p>
          <a:p>
            <a:pPr>
              <a:buFontTx/>
              <a:buNone/>
            </a:pPr>
            <a:r>
              <a:rPr lang="en-US" altLang="en-US"/>
              <a:t>  *</a:t>
            </a:r>
            <a:r>
              <a:rPr lang="en-US" altLang="en-US" sz="2400" i="1"/>
              <a:t>The net result is that there is a continuous movement of  fluid from the intravascular compartment into the tissues via the pre-capillary arteriole, where it is either transported away by lymphatics, or reabsorbed in the post-capillary venule</a:t>
            </a:r>
            <a:endParaRPr lang="en-US" altLang="en-US" sz="240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903B69FD-3034-CF45-3DF1-92CDC33A3B12}"/>
              </a:ext>
            </a:extLst>
          </p:cNvPr>
          <p:cNvSpPr>
            <a:spLocks noGrp="1" noChangeArrowheads="1"/>
          </p:cNvSpPr>
          <p:nvPr>
            <p:ph type="title"/>
          </p:nvPr>
        </p:nvSpPr>
        <p:spPr>
          <a:xfrm>
            <a:off x="457200" y="533400"/>
            <a:ext cx="8458200" cy="1104900"/>
          </a:xfrm>
          <a:noFill/>
          <a:ln/>
        </p:spPr>
        <p:txBody>
          <a:bodyPr lIns="90488" tIns="44450" rIns="90488" bIns="44450" anchor="b"/>
          <a:lstStyle/>
          <a:p>
            <a:r>
              <a:rPr lang="en-US" altLang="en-US"/>
              <a:t>Inflammation</a:t>
            </a:r>
            <a:br>
              <a:rPr lang="en-US" altLang="en-US"/>
            </a:br>
            <a:r>
              <a:rPr lang="en-US" altLang="en-US" sz="3600">
                <a:solidFill>
                  <a:schemeClr val="accent2"/>
                </a:solidFill>
              </a:rPr>
              <a:t>Normal Regulation of Vascular Permeability</a:t>
            </a:r>
          </a:p>
        </p:txBody>
      </p:sp>
      <p:sp>
        <p:nvSpPr>
          <p:cNvPr id="150531" name="Oval 3">
            <a:extLst>
              <a:ext uri="{FF2B5EF4-FFF2-40B4-BE49-F238E27FC236}">
                <a16:creationId xmlns:a16="http://schemas.microsoft.com/office/drawing/2014/main" id="{982F420D-0A86-E94E-99ED-A59F6F2D44C4}"/>
              </a:ext>
            </a:extLst>
          </p:cNvPr>
          <p:cNvSpPr>
            <a:spLocks noChangeArrowheads="1"/>
          </p:cNvSpPr>
          <p:nvPr/>
        </p:nvSpPr>
        <p:spPr bwMode="auto">
          <a:xfrm>
            <a:off x="692150" y="4425950"/>
            <a:ext cx="977900" cy="1282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532" name="Line 4">
            <a:extLst>
              <a:ext uri="{FF2B5EF4-FFF2-40B4-BE49-F238E27FC236}">
                <a16:creationId xmlns:a16="http://schemas.microsoft.com/office/drawing/2014/main" id="{67DC7E85-5966-10B4-F798-21233399EFC2}"/>
              </a:ext>
            </a:extLst>
          </p:cNvPr>
          <p:cNvSpPr>
            <a:spLocks noChangeShapeType="1"/>
          </p:cNvSpPr>
          <p:nvPr/>
        </p:nvSpPr>
        <p:spPr bwMode="auto">
          <a:xfrm>
            <a:off x="1227138" y="4419600"/>
            <a:ext cx="6081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533" name="Line 5">
            <a:extLst>
              <a:ext uri="{FF2B5EF4-FFF2-40B4-BE49-F238E27FC236}">
                <a16:creationId xmlns:a16="http://schemas.microsoft.com/office/drawing/2014/main" id="{8978022E-9E29-14AB-2B9E-4FCC6B99E923}"/>
              </a:ext>
            </a:extLst>
          </p:cNvPr>
          <p:cNvSpPr>
            <a:spLocks noChangeShapeType="1"/>
          </p:cNvSpPr>
          <p:nvPr/>
        </p:nvSpPr>
        <p:spPr bwMode="auto">
          <a:xfrm>
            <a:off x="1227138" y="5715000"/>
            <a:ext cx="6081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534" name="Rectangle 6">
            <a:extLst>
              <a:ext uri="{FF2B5EF4-FFF2-40B4-BE49-F238E27FC236}">
                <a16:creationId xmlns:a16="http://schemas.microsoft.com/office/drawing/2014/main" id="{457C66CA-EE09-8BDE-2DBA-86D3FF1EFB2C}"/>
              </a:ext>
            </a:extLst>
          </p:cNvPr>
          <p:cNvSpPr>
            <a:spLocks noChangeArrowheads="1"/>
          </p:cNvSpPr>
          <p:nvPr/>
        </p:nvSpPr>
        <p:spPr bwMode="auto">
          <a:xfrm>
            <a:off x="1295400" y="1981200"/>
            <a:ext cx="59436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US" altLang="en-US" sz="6600" baseline="30000">
                <a:solidFill>
                  <a:schemeClr val="tx1"/>
                </a:solidFill>
              </a:rPr>
              <a:t>  </a:t>
            </a:r>
            <a:r>
              <a:rPr lang="en-US" altLang="en-US" sz="4400" baseline="0">
                <a:solidFill>
                  <a:schemeClr val="tx1"/>
                </a:solidFill>
              </a:rPr>
              <a:t>Extravascular fluid</a:t>
            </a:r>
            <a:endParaRPr lang="en-US" altLang="en-US" sz="6600" baseline="0">
              <a:solidFill>
                <a:schemeClr val="tx1"/>
              </a:solidFill>
            </a:endParaRPr>
          </a:p>
          <a:p>
            <a:pPr algn="ctr" eaLnBrk="0" hangingPunct="0"/>
            <a:r>
              <a:rPr lang="en-US" altLang="en-US" sz="4000" i="1" baseline="0">
                <a:solidFill>
                  <a:schemeClr val="tx1"/>
                </a:solidFill>
              </a:rPr>
              <a:t>       </a:t>
            </a:r>
            <a:r>
              <a:rPr lang="en-US" altLang="en-US" sz="3600" i="1" baseline="0">
                <a:solidFill>
                  <a:schemeClr val="tx1"/>
                </a:solidFill>
              </a:rPr>
              <a:t>(little protein or pressure)</a:t>
            </a:r>
            <a:endParaRPr lang="en-US" altLang="en-US" sz="4000" i="1" baseline="0">
              <a:solidFill>
                <a:schemeClr val="tx1"/>
              </a:solidFill>
            </a:endParaRPr>
          </a:p>
        </p:txBody>
      </p:sp>
      <p:sp>
        <p:nvSpPr>
          <p:cNvPr id="150535" name="AutoShape 7">
            <a:extLst>
              <a:ext uri="{FF2B5EF4-FFF2-40B4-BE49-F238E27FC236}">
                <a16:creationId xmlns:a16="http://schemas.microsoft.com/office/drawing/2014/main" id="{EBFEFD5F-AE92-A03F-A225-198F27F70549}"/>
              </a:ext>
            </a:extLst>
          </p:cNvPr>
          <p:cNvSpPr>
            <a:spLocks noChangeArrowheads="1"/>
          </p:cNvSpPr>
          <p:nvPr/>
        </p:nvSpPr>
        <p:spPr bwMode="auto">
          <a:xfrm rot="16140000">
            <a:off x="2368551" y="3736975"/>
            <a:ext cx="977900" cy="752475"/>
          </a:xfrm>
          <a:prstGeom prst="rightArrow">
            <a:avLst>
              <a:gd name="adj1" fmla="val 50000"/>
              <a:gd name="adj2" fmla="val 64997"/>
            </a:avLst>
          </a:prstGeom>
          <a:solidFill>
            <a:srgbClr val="00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536" name="Rectangle 8">
            <a:extLst>
              <a:ext uri="{FF2B5EF4-FFF2-40B4-BE49-F238E27FC236}">
                <a16:creationId xmlns:a16="http://schemas.microsoft.com/office/drawing/2014/main" id="{80A5F8B6-E28C-D984-539E-6AAB68BBD7A7}"/>
              </a:ext>
            </a:extLst>
          </p:cNvPr>
          <p:cNvSpPr>
            <a:spLocks noChangeArrowheads="1"/>
          </p:cNvSpPr>
          <p:nvPr/>
        </p:nvSpPr>
        <p:spPr bwMode="auto">
          <a:xfrm>
            <a:off x="2043113" y="5014913"/>
            <a:ext cx="17208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3600" b="1" baseline="30000">
                <a:solidFill>
                  <a:schemeClr val="tx1"/>
                </a:solidFill>
                <a:effectLst>
                  <a:outerShdw blurRad="38100" dist="38100" dir="2700000" algn="tl">
                    <a:srgbClr val="000000"/>
                  </a:outerShdw>
                </a:effectLst>
              </a:rPr>
              <a:t>Hydrostatic</a:t>
            </a:r>
          </a:p>
          <a:p>
            <a:pPr eaLnBrk="0" hangingPunct="0"/>
            <a:r>
              <a:rPr lang="en-US" altLang="en-US" sz="3600" b="1" baseline="30000">
                <a:solidFill>
                  <a:schemeClr val="tx1"/>
                </a:solidFill>
                <a:effectLst>
                  <a:outerShdw blurRad="38100" dist="38100" dir="2700000" algn="tl">
                    <a:srgbClr val="000000"/>
                  </a:outerShdw>
                </a:effectLst>
              </a:rPr>
              <a:t>  pressure</a:t>
            </a:r>
          </a:p>
        </p:txBody>
      </p:sp>
      <p:sp>
        <p:nvSpPr>
          <p:cNvPr id="150537" name="Rectangle 9">
            <a:extLst>
              <a:ext uri="{FF2B5EF4-FFF2-40B4-BE49-F238E27FC236}">
                <a16:creationId xmlns:a16="http://schemas.microsoft.com/office/drawing/2014/main" id="{0C1FA1F7-BA58-4951-43C6-3780F6158080}"/>
              </a:ext>
            </a:extLst>
          </p:cNvPr>
          <p:cNvSpPr>
            <a:spLocks noChangeArrowheads="1"/>
          </p:cNvSpPr>
          <p:nvPr/>
        </p:nvSpPr>
        <p:spPr bwMode="auto">
          <a:xfrm>
            <a:off x="4786313" y="5014913"/>
            <a:ext cx="129857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3600" b="1" baseline="30000">
                <a:solidFill>
                  <a:schemeClr val="tx1"/>
                </a:solidFill>
                <a:effectLst>
                  <a:outerShdw blurRad="38100" dist="38100" dir="2700000" algn="tl">
                    <a:srgbClr val="000000"/>
                  </a:outerShdw>
                </a:effectLst>
              </a:rPr>
              <a:t>Oncotic</a:t>
            </a:r>
          </a:p>
          <a:p>
            <a:pPr eaLnBrk="0" hangingPunct="0"/>
            <a:r>
              <a:rPr lang="en-US" altLang="en-US" sz="3600" b="1" baseline="30000">
                <a:solidFill>
                  <a:schemeClr val="tx1"/>
                </a:solidFill>
                <a:effectLst>
                  <a:outerShdw blurRad="38100" dist="38100" dir="2700000" algn="tl">
                    <a:srgbClr val="000000"/>
                  </a:outerShdw>
                </a:effectLst>
              </a:rPr>
              <a:t>pressure</a:t>
            </a:r>
          </a:p>
        </p:txBody>
      </p:sp>
      <p:sp>
        <p:nvSpPr>
          <p:cNvPr id="150538" name="AutoShape 10">
            <a:extLst>
              <a:ext uri="{FF2B5EF4-FFF2-40B4-BE49-F238E27FC236}">
                <a16:creationId xmlns:a16="http://schemas.microsoft.com/office/drawing/2014/main" id="{FBDD8501-5E08-B02B-D1BB-5127AE90AD51}"/>
              </a:ext>
            </a:extLst>
          </p:cNvPr>
          <p:cNvSpPr>
            <a:spLocks noChangeArrowheads="1"/>
          </p:cNvSpPr>
          <p:nvPr/>
        </p:nvSpPr>
        <p:spPr bwMode="auto">
          <a:xfrm flipH="1">
            <a:off x="5111750" y="3740150"/>
            <a:ext cx="444500" cy="901700"/>
          </a:xfrm>
          <a:prstGeom prst="downArrow">
            <a:avLst>
              <a:gd name="adj1" fmla="val 50000"/>
              <a:gd name="adj2" fmla="val 101457"/>
            </a:avLst>
          </a:prstGeom>
          <a:solidFill>
            <a:srgbClr val="00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03D8C0C0-D3CD-B7B0-3A77-DFB74A884FC5}"/>
              </a:ext>
            </a:extLst>
          </p:cNvPr>
          <p:cNvSpPr>
            <a:spLocks noChangeArrowheads="1"/>
          </p:cNvSpPr>
          <p:nvPr/>
        </p:nvSpPr>
        <p:spPr bwMode="auto">
          <a:xfrm>
            <a:off x="685800" y="0"/>
            <a:ext cx="7620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ctr" eaLnBrk="0" hangingPunct="0"/>
            <a:endParaRPr lang="en-US" altLang="en-US" sz="4800" b="1" baseline="0">
              <a:solidFill>
                <a:schemeClr val="tx2"/>
              </a:solidFill>
              <a:effectLst>
                <a:outerShdw blurRad="38100" dist="38100" dir="2700000" algn="tl">
                  <a:srgbClr val="000000"/>
                </a:outerShdw>
              </a:effectLst>
            </a:endParaRPr>
          </a:p>
        </p:txBody>
      </p:sp>
      <p:sp>
        <p:nvSpPr>
          <p:cNvPr id="152579" name="Rectangle 3">
            <a:extLst>
              <a:ext uri="{FF2B5EF4-FFF2-40B4-BE49-F238E27FC236}">
                <a16:creationId xmlns:a16="http://schemas.microsoft.com/office/drawing/2014/main" id="{F69C70A0-1A33-40E7-4A09-4636935E78A6}"/>
              </a:ext>
            </a:extLst>
          </p:cNvPr>
          <p:cNvSpPr>
            <a:spLocks noChangeArrowheads="1"/>
          </p:cNvSpPr>
          <p:nvPr/>
        </p:nvSpPr>
        <p:spPr bwMode="auto">
          <a:xfrm>
            <a:off x="609600" y="1676400"/>
            <a:ext cx="7924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sz="3200" b="1" baseline="0">
                <a:effectLst>
                  <a:outerShdw blurRad="38100" dist="38100" dir="2700000" algn="tl">
                    <a:srgbClr val="000000"/>
                  </a:outerShdw>
                </a:effectLst>
              </a:rPr>
              <a:t>    </a:t>
            </a:r>
          </a:p>
        </p:txBody>
      </p:sp>
      <p:sp>
        <p:nvSpPr>
          <p:cNvPr id="152580" name="Rectangle 4">
            <a:extLst>
              <a:ext uri="{FF2B5EF4-FFF2-40B4-BE49-F238E27FC236}">
                <a16:creationId xmlns:a16="http://schemas.microsoft.com/office/drawing/2014/main" id="{1B3F8378-E0FF-E23C-1648-41D71FA6FB60}"/>
              </a:ext>
            </a:extLst>
          </p:cNvPr>
          <p:cNvSpPr>
            <a:spLocks noGrp="1" noChangeArrowheads="1"/>
          </p:cNvSpPr>
          <p:nvPr>
            <p:ph type="title" idx="4294967295"/>
          </p:nvPr>
        </p:nvSpPr>
        <p:spPr>
          <a:xfrm>
            <a:off x="838200" y="304800"/>
            <a:ext cx="7772400" cy="1143000"/>
          </a:xfrm>
        </p:spPr>
        <p:txBody>
          <a:bodyPr/>
          <a:lstStyle/>
          <a:p>
            <a:r>
              <a:rPr lang="en-US" altLang="en-US"/>
              <a:t>Inflammation</a:t>
            </a:r>
            <a:br>
              <a:rPr lang="en-US" altLang="en-US"/>
            </a:br>
            <a:r>
              <a:rPr lang="en-US" altLang="en-US" sz="3600">
                <a:solidFill>
                  <a:schemeClr val="accent2"/>
                </a:solidFill>
              </a:rPr>
              <a:t>Pathogenesis of Edema</a:t>
            </a:r>
            <a:endParaRPr lang="en-US" altLang="en-US"/>
          </a:p>
        </p:txBody>
      </p:sp>
      <p:sp>
        <p:nvSpPr>
          <p:cNvPr id="152581" name="Rectangle 5">
            <a:extLst>
              <a:ext uri="{FF2B5EF4-FFF2-40B4-BE49-F238E27FC236}">
                <a16:creationId xmlns:a16="http://schemas.microsoft.com/office/drawing/2014/main" id="{D9999F0E-EF2D-FAFA-F94E-D7D55E62A859}"/>
              </a:ext>
            </a:extLst>
          </p:cNvPr>
          <p:cNvSpPr>
            <a:spLocks noGrp="1" noChangeArrowheads="1"/>
          </p:cNvSpPr>
          <p:nvPr>
            <p:ph type="body" idx="4294967295"/>
          </p:nvPr>
        </p:nvSpPr>
        <p:spPr>
          <a:xfrm>
            <a:off x="457200" y="1600200"/>
            <a:ext cx="8305800" cy="5257800"/>
          </a:xfrm>
        </p:spPr>
        <p:txBody>
          <a:bodyPr/>
          <a:lstStyle/>
          <a:p>
            <a:pPr>
              <a:buClr>
                <a:schemeClr val="tx1"/>
              </a:buClr>
              <a:buSzPct val="75000"/>
            </a:pPr>
            <a:r>
              <a:rPr lang="en-US" altLang="en-US" i="1"/>
              <a:t>Non-inflammatory edema</a:t>
            </a:r>
            <a:r>
              <a:rPr lang="en-US" altLang="en-US"/>
              <a:t>,</a:t>
            </a:r>
            <a:r>
              <a:rPr lang="en-US" altLang="en-US" b="1">
                <a:effectLst>
                  <a:outerShdw blurRad="38100" dist="38100" dir="2700000" algn="tl">
                    <a:srgbClr val="000000"/>
                  </a:outerShdw>
                </a:effectLst>
              </a:rPr>
              <a:t> </a:t>
            </a:r>
            <a:r>
              <a:rPr lang="en-US" altLang="en-US" i="1"/>
              <a:t>e.g</a:t>
            </a:r>
            <a:r>
              <a:rPr lang="en-US" altLang="en-US" b="1">
                <a:effectLst>
                  <a:outerShdw blurRad="38100" dist="38100" dir="2700000" algn="tl">
                    <a:srgbClr val="000000"/>
                  </a:outerShdw>
                </a:effectLst>
              </a:rPr>
              <a:t>.:</a:t>
            </a:r>
          </a:p>
          <a:p>
            <a:pPr lvl="1">
              <a:buClr>
                <a:schemeClr val="tx1"/>
              </a:buClr>
              <a:buSzPct val="75000"/>
              <a:buFontTx/>
              <a:buChar char="•"/>
            </a:pPr>
            <a:r>
              <a:rPr lang="en-US" altLang="en-US"/>
              <a:t>Pulmonary edema due to heart failure (increased hydrostatic pressure)</a:t>
            </a:r>
          </a:p>
          <a:p>
            <a:pPr lvl="1">
              <a:buClr>
                <a:schemeClr val="tx1"/>
              </a:buClr>
              <a:buSzPct val="75000"/>
              <a:buFontTx/>
              <a:buChar char="•"/>
            </a:pPr>
            <a:r>
              <a:rPr lang="en-US" altLang="en-US"/>
              <a:t>Nephrotic syndrome (decreased oncotic pressure)</a:t>
            </a:r>
          </a:p>
          <a:p>
            <a:pPr>
              <a:buClr>
                <a:schemeClr val="tx1"/>
              </a:buClr>
              <a:buSzPct val="75000"/>
            </a:pPr>
            <a:r>
              <a:rPr lang="en-US" altLang="en-US" i="1"/>
              <a:t>Inflammatory edema</a:t>
            </a:r>
            <a:r>
              <a:rPr lang="en-US" altLang="en-US"/>
              <a:t>, either:</a:t>
            </a:r>
          </a:p>
          <a:p>
            <a:pPr lvl="1">
              <a:buClr>
                <a:schemeClr val="tx1"/>
              </a:buClr>
              <a:buSzPct val="75000"/>
              <a:buFontTx/>
              <a:buChar char="•"/>
            </a:pPr>
            <a:r>
              <a:rPr lang="en-US" altLang="en-US"/>
              <a:t>Direct, irreversible injury - all vessels (burns)</a:t>
            </a:r>
          </a:p>
          <a:p>
            <a:pPr lvl="1">
              <a:buClr>
                <a:schemeClr val="tx1"/>
              </a:buClr>
              <a:buSzPct val="75000"/>
              <a:buFontTx/>
              <a:buChar char="•"/>
            </a:pPr>
            <a:r>
              <a:rPr lang="en-US" altLang="en-US"/>
              <a:t>Transient increase in vascular permeability, </a:t>
            </a:r>
            <a:r>
              <a:rPr lang="en-US" altLang="en-US" i="1"/>
              <a:t>i.e</a:t>
            </a:r>
            <a:r>
              <a:rPr lang="en-US" altLang="en-US"/>
              <a:t>., the effect of mediators on </a:t>
            </a:r>
            <a:r>
              <a:rPr lang="en-US" altLang="en-US" u="sng"/>
              <a:t>post-capillary</a:t>
            </a:r>
            <a:r>
              <a:rPr lang="en-US" altLang="en-US"/>
              <a:t> </a:t>
            </a:r>
            <a:r>
              <a:rPr lang="en-US" altLang="en-US" u="sng"/>
              <a:t>venules</a:t>
            </a:r>
            <a:endParaRPr lang="en-US" alt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D7DB7B70-C940-EDA3-D3EA-A67638FA5659}"/>
              </a:ext>
            </a:extLst>
          </p:cNvPr>
          <p:cNvSpPr>
            <a:spLocks noChangeArrowheads="1"/>
          </p:cNvSpPr>
          <p:nvPr/>
        </p:nvSpPr>
        <p:spPr bwMode="auto">
          <a:xfrm>
            <a:off x="0" y="60960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ctr" eaLnBrk="0" hangingPunct="0"/>
            <a:endParaRPr lang="en-US" altLang="en-US" sz="4400" b="1" baseline="0">
              <a:solidFill>
                <a:schemeClr val="tx2"/>
              </a:solidFill>
              <a:effectLst>
                <a:outerShdw blurRad="38100" dist="38100" dir="2700000" algn="tl">
                  <a:srgbClr val="000000"/>
                </a:outerShdw>
              </a:effectLst>
            </a:endParaRPr>
          </a:p>
          <a:p>
            <a:pPr algn="ctr" eaLnBrk="0" hangingPunct="0"/>
            <a:r>
              <a:rPr lang="en-US" altLang="en-US" sz="4400" b="1" baseline="0">
                <a:solidFill>
                  <a:schemeClr val="tx2"/>
                </a:solidFill>
                <a:effectLst>
                  <a:outerShdw blurRad="38100" dist="38100" dir="2700000" algn="tl">
                    <a:srgbClr val="000000"/>
                  </a:outerShdw>
                </a:effectLst>
              </a:rPr>
              <a:t> </a:t>
            </a:r>
            <a:endParaRPr lang="en-US" altLang="en-US" b="1" baseline="0">
              <a:solidFill>
                <a:schemeClr val="accent2"/>
              </a:solidFill>
              <a:effectLst>
                <a:outerShdw blurRad="38100" dist="38100" dir="2700000" algn="tl">
                  <a:srgbClr val="000000"/>
                </a:outerShdw>
              </a:effectLst>
            </a:endParaRPr>
          </a:p>
        </p:txBody>
      </p:sp>
      <p:sp>
        <p:nvSpPr>
          <p:cNvPr id="154627" name="Oval 3">
            <a:extLst>
              <a:ext uri="{FF2B5EF4-FFF2-40B4-BE49-F238E27FC236}">
                <a16:creationId xmlns:a16="http://schemas.microsoft.com/office/drawing/2014/main" id="{A71E7775-279E-19C8-DCDC-900C837BC6D1}"/>
              </a:ext>
            </a:extLst>
          </p:cNvPr>
          <p:cNvSpPr>
            <a:spLocks noChangeArrowheads="1"/>
          </p:cNvSpPr>
          <p:nvPr/>
        </p:nvSpPr>
        <p:spPr bwMode="auto">
          <a:xfrm>
            <a:off x="844550" y="4578350"/>
            <a:ext cx="977900" cy="1282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28" name="Line 4">
            <a:extLst>
              <a:ext uri="{FF2B5EF4-FFF2-40B4-BE49-F238E27FC236}">
                <a16:creationId xmlns:a16="http://schemas.microsoft.com/office/drawing/2014/main" id="{0AA81B4D-DB9F-CD3C-1899-288B54306926}"/>
              </a:ext>
            </a:extLst>
          </p:cNvPr>
          <p:cNvSpPr>
            <a:spLocks noChangeShapeType="1"/>
          </p:cNvSpPr>
          <p:nvPr/>
        </p:nvSpPr>
        <p:spPr bwMode="auto">
          <a:xfrm>
            <a:off x="1379538" y="4572000"/>
            <a:ext cx="6081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29" name="Line 5">
            <a:extLst>
              <a:ext uri="{FF2B5EF4-FFF2-40B4-BE49-F238E27FC236}">
                <a16:creationId xmlns:a16="http://schemas.microsoft.com/office/drawing/2014/main" id="{65787C90-D561-6765-B296-1DC495ED856D}"/>
              </a:ext>
            </a:extLst>
          </p:cNvPr>
          <p:cNvSpPr>
            <a:spLocks noChangeShapeType="1"/>
          </p:cNvSpPr>
          <p:nvPr/>
        </p:nvSpPr>
        <p:spPr bwMode="auto">
          <a:xfrm>
            <a:off x="1379538" y="5867400"/>
            <a:ext cx="6081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30" name="Rectangle 6">
            <a:extLst>
              <a:ext uri="{FF2B5EF4-FFF2-40B4-BE49-F238E27FC236}">
                <a16:creationId xmlns:a16="http://schemas.microsoft.com/office/drawing/2014/main" id="{DD991541-5161-FED6-C4B7-04AB2B0CFBA3}"/>
              </a:ext>
            </a:extLst>
          </p:cNvPr>
          <p:cNvSpPr>
            <a:spLocks noChangeArrowheads="1"/>
          </p:cNvSpPr>
          <p:nvPr/>
        </p:nvSpPr>
        <p:spPr bwMode="auto">
          <a:xfrm>
            <a:off x="533400" y="2286000"/>
            <a:ext cx="822960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en-US" sz="6600" b="1" baseline="30000">
                <a:solidFill>
                  <a:schemeClr val="tx1"/>
                </a:solidFill>
                <a:effectLst>
                  <a:outerShdw blurRad="38100" dist="38100" dir="2700000" algn="tl">
                    <a:srgbClr val="000000"/>
                  </a:outerShdw>
                </a:effectLst>
              </a:rPr>
              <a:t>     EDEMA -TRANSUDATE</a:t>
            </a:r>
          </a:p>
          <a:p>
            <a:pPr eaLnBrk="0" hangingPunct="0"/>
            <a:r>
              <a:rPr lang="en-US" altLang="en-US" sz="4000" b="1" i="1" baseline="30000">
                <a:solidFill>
                  <a:schemeClr val="tx1"/>
                </a:solidFill>
                <a:effectLst>
                  <a:outerShdw blurRad="38100" dist="38100" dir="2700000" algn="tl">
                    <a:srgbClr val="000000"/>
                  </a:outerShdw>
                </a:effectLst>
              </a:rPr>
              <a:t>        (protein content low - specific gravity &lt;1.012)</a:t>
            </a:r>
          </a:p>
        </p:txBody>
      </p:sp>
      <p:sp>
        <p:nvSpPr>
          <p:cNvPr id="154631" name="Rectangle 7">
            <a:extLst>
              <a:ext uri="{FF2B5EF4-FFF2-40B4-BE49-F238E27FC236}">
                <a16:creationId xmlns:a16="http://schemas.microsoft.com/office/drawing/2014/main" id="{4612D1A7-D608-0062-2EE4-EA50E0BA5620}"/>
              </a:ext>
            </a:extLst>
          </p:cNvPr>
          <p:cNvSpPr>
            <a:spLocks noChangeArrowheads="1"/>
          </p:cNvSpPr>
          <p:nvPr/>
        </p:nvSpPr>
        <p:spPr bwMode="auto">
          <a:xfrm>
            <a:off x="2195513" y="5167313"/>
            <a:ext cx="17208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3600" b="1" baseline="30000">
                <a:solidFill>
                  <a:schemeClr val="tx1"/>
                </a:solidFill>
                <a:effectLst>
                  <a:outerShdw blurRad="38100" dist="38100" dir="2700000" algn="tl">
                    <a:srgbClr val="000000"/>
                  </a:outerShdw>
                </a:effectLst>
              </a:rPr>
              <a:t>Hydrostatic</a:t>
            </a:r>
          </a:p>
          <a:p>
            <a:pPr eaLnBrk="0" hangingPunct="0"/>
            <a:r>
              <a:rPr lang="en-US" altLang="en-US" sz="3600" b="1" baseline="30000">
                <a:solidFill>
                  <a:schemeClr val="tx1"/>
                </a:solidFill>
                <a:effectLst>
                  <a:outerShdw blurRad="38100" dist="38100" dir="2700000" algn="tl">
                    <a:srgbClr val="000000"/>
                  </a:outerShdw>
                </a:effectLst>
              </a:rPr>
              <a:t>  pressure</a:t>
            </a:r>
          </a:p>
        </p:txBody>
      </p:sp>
      <p:sp>
        <p:nvSpPr>
          <p:cNvPr id="154632" name="Rectangle 8">
            <a:extLst>
              <a:ext uri="{FF2B5EF4-FFF2-40B4-BE49-F238E27FC236}">
                <a16:creationId xmlns:a16="http://schemas.microsoft.com/office/drawing/2014/main" id="{9DE4C2D1-61E4-F13B-42A8-A14393A702E9}"/>
              </a:ext>
            </a:extLst>
          </p:cNvPr>
          <p:cNvSpPr>
            <a:spLocks noChangeArrowheads="1"/>
          </p:cNvSpPr>
          <p:nvPr/>
        </p:nvSpPr>
        <p:spPr bwMode="auto">
          <a:xfrm>
            <a:off x="4938713" y="5167313"/>
            <a:ext cx="129857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3600" b="1" baseline="30000">
                <a:solidFill>
                  <a:schemeClr val="tx1"/>
                </a:solidFill>
                <a:effectLst>
                  <a:outerShdw blurRad="38100" dist="38100" dir="2700000" algn="tl">
                    <a:srgbClr val="000000"/>
                  </a:outerShdw>
                </a:effectLst>
              </a:rPr>
              <a:t>Oncotic</a:t>
            </a:r>
          </a:p>
          <a:p>
            <a:pPr eaLnBrk="0" hangingPunct="0"/>
            <a:r>
              <a:rPr lang="en-US" altLang="en-US" sz="3600" b="1" baseline="30000">
                <a:solidFill>
                  <a:schemeClr val="tx1"/>
                </a:solidFill>
                <a:effectLst>
                  <a:outerShdw blurRad="38100" dist="38100" dir="2700000" algn="tl">
                    <a:srgbClr val="000000"/>
                  </a:outerShdw>
                </a:effectLst>
              </a:rPr>
              <a:t>pressure</a:t>
            </a:r>
          </a:p>
        </p:txBody>
      </p:sp>
      <p:sp>
        <p:nvSpPr>
          <p:cNvPr id="154633" name="AutoShape 9">
            <a:extLst>
              <a:ext uri="{FF2B5EF4-FFF2-40B4-BE49-F238E27FC236}">
                <a16:creationId xmlns:a16="http://schemas.microsoft.com/office/drawing/2014/main" id="{043B9D7A-BBE8-459B-D24A-AE69B8761D0F}"/>
              </a:ext>
            </a:extLst>
          </p:cNvPr>
          <p:cNvSpPr>
            <a:spLocks noChangeArrowheads="1"/>
          </p:cNvSpPr>
          <p:nvPr/>
        </p:nvSpPr>
        <p:spPr bwMode="auto">
          <a:xfrm>
            <a:off x="2368550" y="3511550"/>
            <a:ext cx="1282700" cy="1282700"/>
          </a:xfrm>
          <a:prstGeom prst="upArrow">
            <a:avLst>
              <a:gd name="adj1" fmla="val 75009"/>
              <a:gd name="adj2" fmla="val 50005"/>
            </a:avLst>
          </a:prstGeom>
          <a:solidFill>
            <a:srgbClr val="00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34" name="AutoShape 10">
            <a:extLst>
              <a:ext uri="{FF2B5EF4-FFF2-40B4-BE49-F238E27FC236}">
                <a16:creationId xmlns:a16="http://schemas.microsoft.com/office/drawing/2014/main" id="{F3DC8E80-B62B-39C5-6071-92C16A78AE33}"/>
              </a:ext>
            </a:extLst>
          </p:cNvPr>
          <p:cNvSpPr>
            <a:spLocks noChangeArrowheads="1"/>
          </p:cNvSpPr>
          <p:nvPr/>
        </p:nvSpPr>
        <p:spPr bwMode="auto">
          <a:xfrm flipH="1">
            <a:off x="5264150" y="3816350"/>
            <a:ext cx="444500" cy="1054100"/>
          </a:xfrm>
          <a:prstGeom prst="downArrow">
            <a:avLst>
              <a:gd name="adj1" fmla="val 50000"/>
              <a:gd name="adj2" fmla="val 118604"/>
            </a:avLst>
          </a:prstGeom>
          <a:solidFill>
            <a:srgbClr val="00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35" name="Rectangle 11">
            <a:extLst>
              <a:ext uri="{FF2B5EF4-FFF2-40B4-BE49-F238E27FC236}">
                <a16:creationId xmlns:a16="http://schemas.microsoft.com/office/drawing/2014/main" id="{7B7BE556-9281-1324-1989-C6D74FDF92AB}"/>
              </a:ext>
            </a:extLst>
          </p:cNvPr>
          <p:cNvSpPr>
            <a:spLocks noGrp="1" noChangeArrowheads="1"/>
          </p:cNvSpPr>
          <p:nvPr>
            <p:ph type="title"/>
          </p:nvPr>
        </p:nvSpPr>
        <p:spPr/>
        <p:txBody>
          <a:bodyPr/>
          <a:lstStyle/>
          <a:p>
            <a:r>
              <a:rPr lang="en-US" altLang="en-US"/>
              <a:t>Inflammation </a:t>
            </a:r>
            <a:br>
              <a:rPr lang="en-US" altLang="en-US"/>
            </a:br>
            <a:r>
              <a:rPr lang="en-US" altLang="en-US" sz="3200">
                <a:solidFill>
                  <a:schemeClr val="accent2"/>
                </a:solidFill>
              </a:rPr>
              <a:t>Increased Hydrostatic Pressure</a:t>
            </a:r>
            <a:endParaRPr lang="en-US" alt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47AA835F-63A2-A357-3127-92376AC59098}"/>
              </a:ext>
            </a:extLst>
          </p:cNvPr>
          <p:cNvSpPr>
            <a:spLocks noChangeArrowheads="1"/>
          </p:cNvSpPr>
          <p:nvPr/>
        </p:nvSpPr>
        <p:spPr bwMode="auto">
          <a:xfrm>
            <a:off x="0" y="68580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ctr" eaLnBrk="0" hangingPunct="0"/>
            <a:endParaRPr lang="en-US" altLang="en-US" sz="4400" b="1" baseline="0">
              <a:solidFill>
                <a:schemeClr val="tx2"/>
              </a:solidFill>
              <a:effectLst>
                <a:outerShdw blurRad="38100" dist="38100" dir="2700000" algn="tl">
                  <a:srgbClr val="000000"/>
                </a:outerShdw>
              </a:effectLst>
            </a:endParaRPr>
          </a:p>
        </p:txBody>
      </p:sp>
      <p:sp>
        <p:nvSpPr>
          <p:cNvPr id="156675" name="Oval 3">
            <a:extLst>
              <a:ext uri="{FF2B5EF4-FFF2-40B4-BE49-F238E27FC236}">
                <a16:creationId xmlns:a16="http://schemas.microsoft.com/office/drawing/2014/main" id="{9DC5C3D3-A648-8ABB-1D80-33380B567011}"/>
              </a:ext>
            </a:extLst>
          </p:cNvPr>
          <p:cNvSpPr>
            <a:spLocks noChangeArrowheads="1"/>
          </p:cNvSpPr>
          <p:nvPr/>
        </p:nvSpPr>
        <p:spPr bwMode="auto">
          <a:xfrm>
            <a:off x="844550" y="4578350"/>
            <a:ext cx="977900" cy="1282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676" name="Line 4">
            <a:extLst>
              <a:ext uri="{FF2B5EF4-FFF2-40B4-BE49-F238E27FC236}">
                <a16:creationId xmlns:a16="http://schemas.microsoft.com/office/drawing/2014/main" id="{06B11955-4438-826A-FB19-716DF949EA33}"/>
              </a:ext>
            </a:extLst>
          </p:cNvPr>
          <p:cNvSpPr>
            <a:spLocks noChangeShapeType="1"/>
          </p:cNvSpPr>
          <p:nvPr/>
        </p:nvSpPr>
        <p:spPr bwMode="auto">
          <a:xfrm>
            <a:off x="1379538" y="4572000"/>
            <a:ext cx="6081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677" name="Line 5">
            <a:extLst>
              <a:ext uri="{FF2B5EF4-FFF2-40B4-BE49-F238E27FC236}">
                <a16:creationId xmlns:a16="http://schemas.microsoft.com/office/drawing/2014/main" id="{A7EB07AE-614F-C456-2D87-DFA74E276DC1}"/>
              </a:ext>
            </a:extLst>
          </p:cNvPr>
          <p:cNvSpPr>
            <a:spLocks noChangeShapeType="1"/>
          </p:cNvSpPr>
          <p:nvPr/>
        </p:nvSpPr>
        <p:spPr bwMode="auto">
          <a:xfrm>
            <a:off x="1379538" y="5867400"/>
            <a:ext cx="6081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678" name="Rectangle 6">
            <a:extLst>
              <a:ext uri="{FF2B5EF4-FFF2-40B4-BE49-F238E27FC236}">
                <a16:creationId xmlns:a16="http://schemas.microsoft.com/office/drawing/2014/main" id="{F47A89D8-4CDD-BA7D-638F-A4D67D67A3F2}"/>
              </a:ext>
            </a:extLst>
          </p:cNvPr>
          <p:cNvSpPr>
            <a:spLocks noChangeArrowheads="1"/>
          </p:cNvSpPr>
          <p:nvPr/>
        </p:nvSpPr>
        <p:spPr bwMode="auto">
          <a:xfrm>
            <a:off x="762000" y="2362200"/>
            <a:ext cx="8912225"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en-US" sz="6600" b="1" baseline="30000">
                <a:solidFill>
                  <a:schemeClr val="tx1"/>
                </a:solidFill>
                <a:effectLst>
                  <a:outerShdw blurRad="38100" dist="38100" dir="2700000" algn="tl">
                    <a:srgbClr val="000000"/>
                  </a:outerShdw>
                </a:effectLst>
              </a:rPr>
              <a:t>     EDEMA -TRANSUDATE</a:t>
            </a:r>
          </a:p>
          <a:p>
            <a:pPr eaLnBrk="0" hangingPunct="0"/>
            <a:r>
              <a:rPr lang="en-US" altLang="en-US" sz="4000" b="1" i="1" baseline="30000">
                <a:solidFill>
                  <a:schemeClr val="tx1"/>
                </a:solidFill>
                <a:effectLst>
                  <a:outerShdw blurRad="38100" dist="38100" dir="2700000" algn="tl">
                    <a:srgbClr val="000000"/>
                  </a:outerShdw>
                </a:effectLst>
              </a:rPr>
              <a:t>        (protein content low: specific gravity &lt;1.015)</a:t>
            </a:r>
          </a:p>
        </p:txBody>
      </p:sp>
      <p:sp>
        <p:nvSpPr>
          <p:cNvPr id="156679" name="Rectangle 7">
            <a:extLst>
              <a:ext uri="{FF2B5EF4-FFF2-40B4-BE49-F238E27FC236}">
                <a16:creationId xmlns:a16="http://schemas.microsoft.com/office/drawing/2014/main" id="{26AD3469-E9CF-9483-F7B5-58AD50241181}"/>
              </a:ext>
            </a:extLst>
          </p:cNvPr>
          <p:cNvSpPr>
            <a:spLocks noChangeArrowheads="1"/>
          </p:cNvSpPr>
          <p:nvPr/>
        </p:nvSpPr>
        <p:spPr bwMode="auto">
          <a:xfrm>
            <a:off x="2195513" y="5167313"/>
            <a:ext cx="17208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3600" b="1" baseline="30000">
                <a:solidFill>
                  <a:schemeClr val="tx1"/>
                </a:solidFill>
                <a:effectLst>
                  <a:outerShdw blurRad="38100" dist="38100" dir="2700000" algn="tl">
                    <a:srgbClr val="000000"/>
                  </a:outerShdw>
                </a:effectLst>
              </a:rPr>
              <a:t>Hydrostatic</a:t>
            </a:r>
          </a:p>
          <a:p>
            <a:pPr eaLnBrk="0" hangingPunct="0"/>
            <a:r>
              <a:rPr lang="en-US" altLang="en-US" sz="3600" b="1" baseline="30000">
                <a:solidFill>
                  <a:schemeClr val="tx1"/>
                </a:solidFill>
                <a:effectLst>
                  <a:outerShdw blurRad="38100" dist="38100" dir="2700000" algn="tl">
                    <a:srgbClr val="000000"/>
                  </a:outerShdw>
                </a:effectLst>
              </a:rPr>
              <a:t>  pressure</a:t>
            </a:r>
          </a:p>
        </p:txBody>
      </p:sp>
      <p:sp>
        <p:nvSpPr>
          <p:cNvPr id="156680" name="Rectangle 8">
            <a:extLst>
              <a:ext uri="{FF2B5EF4-FFF2-40B4-BE49-F238E27FC236}">
                <a16:creationId xmlns:a16="http://schemas.microsoft.com/office/drawing/2014/main" id="{684106B1-1170-104D-5B9E-E8F9FC0BD420}"/>
              </a:ext>
            </a:extLst>
          </p:cNvPr>
          <p:cNvSpPr>
            <a:spLocks noChangeArrowheads="1"/>
          </p:cNvSpPr>
          <p:nvPr/>
        </p:nvSpPr>
        <p:spPr bwMode="auto">
          <a:xfrm>
            <a:off x="4938713" y="5167313"/>
            <a:ext cx="129857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3600" b="1" baseline="30000">
                <a:solidFill>
                  <a:schemeClr val="tx1"/>
                </a:solidFill>
                <a:effectLst>
                  <a:outerShdw blurRad="38100" dist="38100" dir="2700000" algn="tl">
                    <a:srgbClr val="000000"/>
                  </a:outerShdw>
                </a:effectLst>
              </a:rPr>
              <a:t>Oncotic</a:t>
            </a:r>
          </a:p>
          <a:p>
            <a:pPr eaLnBrk="0" hangingPunct="0"/>
            <a:r>
              <a:rPr lang="en-US" altLang="en-US" sz="3600" b="1" baseline="30000">
                <a:solidFill>
                  <a:schemeClr val="tx1"/>
                </a:solidFill>
                <a:effectLst>
                  <a:outerShdw blurRad="38100" dist="38100" dir="2700000" algn="tl">
                    <a:srgbClr val="000000"/>
                  </a:outerShdw>
                </a:effectLst>
              </a:rPr>
              <a:t>pressure</a:t>
            </a:r>
          </a:p>
        </p:txBody>
      </p:sp>
      <p:sp>
        <p:nvSpPr>
          <p:cNvPr id="156681" name="AutoShape 9">
            <a:extLst>
              <a:ext uri="{FF2B5EF4-FFF2-40B4-BE49-F238E27FC236}">
                <a16:creationId xmlns:a16="http://schemas.microsoft.com/office/drawing/2014/main" id="{0CC11CA1-A8FD-F56F-23E5-0AA8DA2A7F8A}"/>
              </a:ext>
            </a:extLst>
          </p:cNvPr>
          <p:cNvSpPr>
            <a:spLocks noChangeArrowheads="1"/>
          </p:cNvSpPr>
          <p:nvPr/>
        </p:nvSpPr>
        <p:spPr bwMode="auto">
          <a:xfrm flipH="1">
            <a:off x="5492750" y="3892550"/>
            <a:ext cx="139700" cy="1130300"/>
          </a:xfrm>
          <a:prstGeom prst="downArrow">
            <a:avLst>
              <a:gd name="adj1" fmla="val 50000"/>
              <a:gd name="adj2" fmla="val 404658"/>
            </a:avLst>
          </a:prstGeom>
          <a:solidFill>
            <a:srgbClr val="00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682" name="AutoShape 10">
            <a:extLst>
              <a:ext uri="{FF2B5EF4-FFF2-40B4-BE49-F238E27FC236}">
                <a16:creationId xmlns:a16="http://schemas.microsoft.com/office/drawing/2014/main" id="{D2D5FF85-562E-4395-4548-B5610A8D1C99}"/>
              </a:ext>
            </a:extLst>
          </p:cNvPr>
          <p:cNvSpPr>
            <a:spLocks noChangeArrowheads="1"/>
          </p:cNvSpPr>
          <p:nvPr/>
        </p:nvSpPr>
        <p:spPr bwMode="auto">
          <a:xfrm>
            <a:off x="2597150" y="3816350"/>
            <a:ext cx="749300" cy="1054100"/>
          </a:xfrm>
          <a:prstGeom prst="upArrow">
            <a:avLst>
              <a:gd name="adj1" fmla="val 50000"/>
              <a:gd name="adj2" fmla="val 70345"/>
            </a:avLst>
          </a:prstGeom>
          <a:solidFill>
            <a:srgbClr val="00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683" name="Rectangle 11">
            <a:extLst>
              <a:ext uri="{FF2B5EF4-FFF2-40B4-BE49-F238E27FC236}">
                <a16:creationId xmlns:a16="http://schemas.microsoft.com/office/drawing/2014/main" id="{DD38D6F0-BDBA-6724-490F-86161C8A3128}"/>
              </a:ext>
            </a:extLst>
          </p:cNvPr>
          <p:cNvSpPr>
            <a:spLocks noGrp="1" noChangeArrowheads="1"/>
          </p:cNvSpPr>
          <p:nvPr>
            <p:ph type="title" idx="4294967295"/>
          </p:nvPr>
        </p:nvSpPr>
        <p:spPr>
          <a:xfrm>
            <a:off x="762000" y="457200"/>
            <a:ext cx="7772400" cy="1143000"/>
          </a:xfrm>
        </p:spPr>
        <p:txBody>
          <a:bodyPr/>
          <a:lstStyle/>
          <a:p>
            <a:r>
              <a:rPr lang="en-US" altLang="en-US"/>
              <a:t>Inflammation </a:t>
            </a:r>
            <a:br>
              <a:rPr lang="en-US" altLang="en-US"/>
            </a:br>
            <a:r>
              <a:rPr lang="en-US" altLang="en-US" sz="3200">
                <a:solidFill>
                  <a:schemeClr val="accent2"/>
                </a:solidFill>
              </a:rPr>
              <a:t>Decreased Oncotic Pressure</a:t>
            </a:r>
            <a:endParaRPr lang="en-US"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59B7CFE-E4C4-77F5-1ABA-28A4554FB9A4}"/>
              </a:ext>
            </a:extLst>
          </p:cNvPr>
          <p:cNvSpPr>
            <a:spLocks noGrp="1" noChangeArrowheads="1"/>
          </p:cNvSpPr>
          <p:nvPr>
            <p:ph type="title"/>
          </p:nvPr>
        </p:nvSpPr>
        <p:spPr>
          <a:xfrm>
            <a:off x="685800" y="381000"/>
            <a:ext cx="7772400" cy="1143000"/>
          </a:xfrm>
          <a:noFill/>
          <a:ln/>
        </p:spPr>
        <p:txBody>
          <a:bodyPr lIns="90488" tIns="44450" rIns="90488" bIns="44450" anchor="b"/>
          <a:lstStyle/>
          <a:p>
            <a:r>
              <a:rPr lang="en-US" altLang="en-US"/>
              <a:t>Inflammation</a:t>
            </a:r>
            <a:br>
              <a:rPr lang="en-US" altLang="en-US" sz="4000"/>
            </a:br>
            <a:r>
              <a:rPr lang="en-US" altLang="en-US" sz="3600">
                <a:solidFill>
                  <a:schemeClr val="accent2"/>
                </a:solidFill>
              </a:rPr>
              <a:t>Definition</a:t>
            </a:r>
            <a:endParaRPr lang="en-US" altLang="en-US" sz="4800" b="1">
              <a:effectLst>
                <a:outerShdw blurRad="38100" dist="38100" dir="2700000" algn="tl">
                  <a:srgbClr val="000000"/>
                </a:outerShdw>
              </a:effectLst>
            </a:endParaRPr>
          </a:p>
        </p:txBody>
      </p:sp>
      <p:sp>
        <p:nvSpPr>
          <p:cNvPr id="20483" name="Rectangle 3">
            <a:extLst>
              <a:ext uri="{FF2B5EF4-FFF2-40B4-BE49-F238E27FC236}">
                <a16:creationId xmlns:a16="http://schemas.microsoft.com/office/drawing/2014/main" id="{49D30752-6F5F-C765-37CA-89322CA185D2}"/>
              </a:ext>
            </a:extLst>
          </p:cNvPr>
          <p:cNvSpPr>
            <a:spLocks noGrp="1" noChangeArrowheads="1"/>
          </p:cNvSpPr>
          <p:nvPr>
            <p:ph type="body" sz="half" idx="1"/>
          </p:nvPr>
        </p:nvSpPr>
        <p:spPr>
          <a:xfrm>
            <a:off x="228600" y="2514600"/>
            <a:ext cx="4648200" cy="2971800"/>
          </a:xfrm>
          <a:noFill/>
          <a:ln/>
        </p:spPr>
        <p:txBody>
          <a:bodyPr lIns="90488" tIns="44450" rIns="90488" bIns="44450"/>
          <a:lstStyle/>
          <a:p>
            <a:pPr>
              <a:lnSpc>
                <a:spcPct val="90000"/>
              </a:lnSpc>
              <a:buFontTx/>
              <a:buNone/>
            </a:pPr>
            <a:r>
              <a:rPr lang="en-US" altLang="en-US" sz="2400" b="1" i="1"/>
              <a:t> </a:t>
            </a:r>
            <a:r>
              <a:rPr lang="en-US" altLang="en-US" sz="2400" i="1">
                <a:effectLst>
                  <a:outerShdw blurRad="38100" dist="38100" dir="2700000" algn="tl">
                    <a:srgbClr val="000000"/>
                  </a:outerShdw>
                </a:effectLst>
              </a:rPr>
              <a:t>“</a:t>
            </a:r>
            <a:r>
              <a:rPr lang="en-US" altLang="en-US" sz="2400" i="1"/>
              <a:t>Inflammation is a reaction of a tissue and its microcirculation to a pathogenic insult. It is characterized by the generation of inflammatory mediators and  movement of fluid &amp; leukocytes from the blood into extravascular tissues.”</a:t>
            </a:r>
            <a:r>
              <a:rPr lang="en-US" altLang="en-US" sz="2400" b="1"/>
              <a:t> Rubin pg. 38    </a:t>
            </a:r>
            <a:r>
              <a:rPr lang="en-US" altLang="en-US" sz="2400" b="1" u="sng"/>
              <a:t>                      </a:t>
            </a:r>
          </a:p>
        </p:txBody>
      </p:sp>
      <p:sp>
        <p:nvSpPr>
          <p:cNvPr id="20484" name="Rectangle 4">
            <a:extLst>
              <a:ext uri="{FF2B5EF4-FFF2-40B4-BE49-F238E27FC236}">
                <a16:creationId xmlns:a16="http://schemas.microsoft.com/office/drawing/2014/main" id="{9D7BA73E-F130-2553-EB86-5CB5915BC7B1}"/>
              </a:ext>
            </a:extLst>
          </p:cNvPr>
          <p:cNvSpPr>
            <a:spLocks noGrp="1" noChangeArrowheads="1"/>
          </p:cNvSpPr>
          <p:nvPr>
            <p:ph type="body" sz="half" idx="2"/>
          </p:nvPr>
        </p:nvSpPr>
        <p:spPr>
          <a:xfrm>
            <a:off x="5105400" y="1905000"/>
            <a:ext cx="3536950" cy="4114800"/>
          </a:xfrm>
          <a:noFill/>
          <a:ln/>
        </p:spPr>
        <p:txBody>
          <a:bodyPr lIns="90488" tIns="44450" rIns="90488" bIns="44450"/>
          <a:lstStyle/>
          <a:p>
            <a:pPr>
              <a:buFontTx/>
              <a:buNone/>
            </a:pPr>
            <a:r>
              <a:rPr lang="en-US" altLang="en-US" sz="2800">
                <a:effectLst>
                  <a:outerShdw blurRad="38100" dist="38100" dir="2700000" algn="tl">
                    <a:srgbClr val="000000"/>
                  </a:outerShdw>
                </a:effectLst>
              </a:rPr>
              <a:t>        </a:t>
            </a:r>
            <a:r>
              <a:rPr lang="en-US" altLang="en-US" sz="2800">
                <a:solidFill>
                  <a:schemeClr val="accent2"/>
                </a:solidFill>
              </a:rPr>
              <a:t>PHASES OF </a:t>
            </a:r>
            <a:r>
              <a:rPr lang="en-US" altLang="en-US" sz="2800" u="sng">
                <a:solidFill>
                  <a:schemeClr val="accent2"/>
                </a:solidFill>
              </a:rPr>
              <a:t>INFLAMMATION</a:t>
            </a:r>
            <a:endParaRPr lang="en-US" altLang="en-US" sz="2800">
              <a:effectLst>
                <a:outerShdw blurRad="38100" dist="38100" dir="2700000" algn="tl">
                  <a:srgbClr val="000000"/>
                </a:outerShdw>
              </a:effectLst>
            </a:endParaRPr>
          </a:p>
          <a:p>
            <a:r>
              <a:rPr lang="en-US" altLang="en-US" sz="2800"/>
              <a:t>Initiation</a:t>
            </a:r>
          </a:p>
          <a:p>
            <a:r>
              <a:rPr lang="en-US" altLang="en-US" sz="2800"/>
              <a:t>Amplification</a:t>
            </a:r>
          </a:p>
          <a:p>
            <a:r>
              <a:rPr lang="en-US" altLang="en-US" sz="2800"/>
              <a:t>Termination</a:t>
            </a:r>
            <a:r>
              <a:rPr lang="en-US" altLang="en-US" sz="2800">
                <a:effectLst>
                  <a:outerShdw blurRad="38100" dist="38100" dir="2700000" algn="tl">
                    <a:srgbClr val="000000"/>
                  </a:outerShdw>
                </a:effectLst>
              </a:rPr>
              <a:t> </a:t>
            </a:r>
            <a:endParaRPr lang="en-US" altLang="en-US" b="1">
              <a:effectLst>
                <a:outerShdw blurRad="38100" dist="38100" dir="2700000" algn="tl">
                  <a:srgbClr val="000000"/>
                </a:outerShdw>
              </a:effectLst>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D5B7ABE7-B84E-F8E9-84BC-E029A55D99EC}"/>
              </a:ext>
            </a:extLst>
          </p:cNvPr>
          <p:cNvSpPr>
            <a:spLocks noChangeArrowheads="1"/>
          </p:cNvSpPr>
          <p:nvPr/>
        </p:nvSpPr>
        <p:spPr bwMode="auto">
          <a:xfrm>
            <a:off x="0" y="68580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ctr" eaLnBrk="0" hangingPunct="0"/>
            <a:endParaRPr lang="en-US" altLang="en-US" sz="4400" b="1" baseline="0">
              <a:solidFill>
                <a:schemeClr val="tx2"/>
              </a:solidFill>
              <a:effectLst>
                <a:outerShdw blurRad="38100" dist="38100" dir="2700000" algn="tl">
                  <a:srgbClr val="000000"/>
                </a:outerShdw>
              </a:effectLst>
            </a:endParaRPr>
          </a:p>
        </p:txBody>
      </p:sp>
      <p:sp>
        <p:nvSpPr>
          <p:cNvPr id="161795" name="Oval 3">
            <a:extLst>
              <a:ext uri="{FF2B5EF4-FFF2-40B4-BE49-F238E27FC236}">
                <a16:creationId xmlns:a16="http://schemas.microsoft.com/office/drawing/2014/main" id="{D7E83942-7096-022E-6073-9042D57A50CC}"/>
              </a:ext>
            </a:extLst>
          </p:cNvPr>
          <p:cNvSpPr>
            <a:spLocks noChangeArrowheads="1"/>
          </p:cNvSpPr>
          <p:nvPr/>
        </p:nvSpPr>
        <p:spPr bwMode="auto">
          <a:xfrm>
            <a:off x="844550" y="4578350"/>
            <a:ext cx="977900" cy="1282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796" name="Line 4">
            <a:extLst>
              <a:ext uri="{FF2B5EF4-FFF2-40B4-BE49-F238E27FC236}">
                <a16:creationId xmlns:a16="http://schemas.microsoft.com/office/drawing/2014/main" id="{1DDB32FF-8BE9-B756-BCAD-531FB34D47B7}"/>
              </a:ext>
            </a:extLst>
          </p:cNvPr>
          <p:cNvSpPr>
            <a:spLocks noChangeShapeType="1"/>
          </p:cNvSpPr>
          <p:nvPr/>
        </p:nvSpPr>
        <p:spPr bwMode="auto">
          <a:xfrm>
            <a:off x="1379538" y="4572000"/>
            <a:ext cx="6081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797" name="Line 5">
            <a:extLst>
              <a:ext uri="{FF2B5EF4-FFF2-40B4-BE49-F238E27FC236}">
                <a16:creationId xmlns:a16="http://schemas.microsoft.com/office/drawing/2014/main" id="{EE6D838E-6B43-257D-20B2-40BB51722317}"/>
              </a:ext>
            </a:extLst>
          </p:cNvPr>
          <p:cNvSpPr>
            <a:spLocks noChangeShapeType="1"/>
          </p:cNvSpPr>
          <p:nvPr/>
        </p:nvSpPr>
        <p:spPr bwMode="auto">
          <a:xfrm>
            <a:off x="1379538" y="5867400"/>
            <a:ext cx="6081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798" name="Rectangle 6">
            <a:extLst>
              <a:ext uri="{FF2B5EF4-FFF2-40B4-BE49-F238E27FC236}">
                <a16:creationId xmlns:a16="http://schemas.microsoft.com/office/drawing/2014/main" id="{1AAE8A35-6C17-ADE5-832B-5CE7BD8A1D7E}"/>
              </a:ext>
            </a:extLst>
          </p:cNvPr>
          <p:cNvSpPr>
            <a:spLocks noChangeArrowheads="1"/>
          </p:cNvSpPr>
          <p:nvPr/>
        </p:nvSpPr>
        <p:spPr bwMode="auto">
          <a:xfrm>
            <a:off x="609600" y="1981200"/>
            <a:ext cx="8912225" cy="139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en-US" sz="6600" b="1" baseline="30000">
                <a:solidFill>
                  <a:schemeClr val="tx1"/>
                </a:solidFill>
                <a:effectLst>
                  <a:outerShdw blurRad="38100" dist="38100" dir="2700000" algn="tl">
                    <a:srgbClr val="000000"/>
                  </a:outerShdw>
                </a:effectLst>
              </a:rPr>
              <a:t>     </a:t>
            </a:r>
            <a:r>
              <a:rPr lang="en-US" altLang="en-US" sz="5400" baseline="0">
                <a:solidFill>
                  <a:schemeClr val="accent2"/>
                </a:solidFill>
              </a:rPr>
              <a:t>EDEMA -EXUDATE</a:t>
            </a:r>
          </a:p>
          <a:p>
            <a:pPr eaLnBrk="0" hangingPunct="0"/>
            <a:r>
              <a:rPr lang="en-US" altLang="en-US" baseline="0">
                <a:solidFill>
                  <a:schemeClr val="accent2"/>
                </a:solidFill>
              </a:rPr>
              <a:t>  (protein content high: specific gravity &gt;1.015)</a:t>
            </a:r>
          </a:p>
        </p:txBody>
      </p:sp>
      <p:sp>
        <p:nvSpPr>
          <p:cNvPr id="161799" name="Rectangle 7">
            <a:extLst>
              <a:ext uri="{FF2B5EF4-FFF2-40B4-BE49-F238E27FC236}">
                <a16:creationId xmlns:a16="http://schemas.microsoft.com/office/drawing/2014/main" id="{B2C4C5F2-3F46-6331-F137-A909159809B6}"/>
              </a:ext>
            </a:extLst>
          </p:cNvPr>
          <p:cNvSpPr>
            <a:spLocks noChangeArrowheads="1"/>
          </p:cNvSpPr>
          <p:nvPr/>
        </p:nvSpPr>
        <p:spPr bwMode="auto">
          <a:xfrm>
            <a:off x="2195513" y="5167313"/>
            <a:ext cx="17208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3600" b="1" baseline="30000">
                <a:solidFill>
                  <a:schemeClr val="tx1"/>
                </a:solidFill>
                <a:effectLst>
                  <a:outerShdw blurRad="38100" dist="38100" dir="2700000" algn="tl">
                    <a:srgbClr val="000000"/>
                  </a:outerShdw>
                </a:effectLst>
              </a:rPr>
              <a:t>Hydrostatic</a:t>
            </a:r>
          </a:p>
          <a:p>
            <a:pPr eaLnBrk="0" hangingPunct="0"/>
            <a:r>
              <a:rPr lang="en-US" altLang="en-US" sz="3600" b="1" baseline="30000">
                <a:solidFill>
                  <a:schemeClr val="tx1"/>
                </a:solidFill>
                <a:effectLst>
                  <a:outerShdw blurRad="38100" dist="38100" dir="2700000" algn="tl">
                    <a:srgbClr val="000000"/>
                  </a:outerShdw>
                </a:effectLst>
              </a:rPr>
              <a:t>  pressure</a:t>
            </a:r>
          </a:p>
        </p:txBody>
      </p:sp>
      <p:sp>
        <p:nvSpPr>
          <p:cNvPr id="161800" name="Rectangle 8">
            <a:extLst>
              <a:ext uri="{FF2B5EF4-FFF2-40B4-BE49-F238E27FC236}">
                <a16:creationId xmlns:a16="http://schemas.microsoft.com/office/drawing/2014/main" id="{FE63016F-E84B-4FCB-AF83-7B03A9EC562D}"/>
              </a:ext>
            </a:extLst>
          </p:cNvPr>
          <p:cNvSpPr>
            <a:spLocks noChangeArrowheads="1"/>
          </p:cNvSpPr>
          <p:nvPr/>
        </p:nvSpPr>
        <p:spPr bwMode="auto">
          <a:xfrm>
            <a:off x="4938713" y="5167313"/>
            <a:ext cx="129857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3600" b="1" baseline="30000">
                <a:solidFill>
                  <a:schemeClr val="tx1"/>
                </a:solidFill>
                <a:effectLst>
                  <a:outerShdw blurRad="38100" dist="38100" dir="2700000" algn="tl">
                    <a:srgbClr val="000000"/>
                  </a:outerShdw>
                </a:effectLst>
              </a:rPr>
              <a:t>Oncotic</a:t>
            </a:r>
          </a:p>
          <a:p>
            <a:pPr eaLnBrk="0" hangingPunct="0"/>
            <a:r>
              <a:rPr lang="en-US" altLang="en-US" sz="3600" b="1" baseline="30000">
                <a:solidFill>
                  <a:schemeClr val="tx1"/>
                </a:solidFill>
                <a:effectLst>
                  <a:outerShdw blurRad="38100" dist="38100" dir="2700000" algn="tl">
                    <a:srgbClr val="000000"/>
                  </a:outerShdw>
                </a:effectLst>
              </a:rPr>
              <a:t>pressure</a:t>
            </a:r>
          </a:p>
        </p:txBody>
      </p:sp>
      <p:sp>
        <p:nvSpPr>
          <p:cNvPr id="161801" name="AutoShape 9">
            <a:extLst>
              <a:ext uri="{FF2B5EF4-FFF2-40B4-BE49-F238E27FC236}">
                <a16:creationId xmlns:a16="http://schemas.microsoft.com/office/drawing/2014/main" id="{AB7A906D-46C9-42CF-8B3A-02B03CAA18A2}"/>
              </a:ext>
            </a:extLst>
          </p:cNvPr>
          <p:cNvSpPr>
            <a:spLocks noChangeArrowheads="1"/>
          </p:cNvSpPr>
          <p:nvPr/>
        </p:nvSpPr>
        <p:spPr bwMode="auto">
          <a:xfrm flipH="1">
            <a:off x="5492750" y="3892550"/>
            <a:ext cx="139700" cy="1130300"/>
          </a:xfrm>
          <a:prstGeom prst="downArrow">
            <a:avLst>
              <a:gd name="adj1" fmla="val 50000"/>
              <a:gd name="adj2" fmla="val 404658"/>
            </a:avLst>
          </a:prstGeom>
          <a:solidFill>
            <a:srgbClr val="00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02" name="AutoShape 10">
            <a:extLst>
              <a:ext uri="{FF2B5EF4-FFF2-40B4-BE49-F238E27FC236}">
                <a16:creationId xmlns:a16="http://schemas.microsoft.com/office/drawing/2014/main" id="{54F7F252-FE45-C385-B401-DC5D89A56521}"/>
              </a:ext>
            </a:extLst>
          </p:cNvPr>
          <p:cNvSpPr>
            <a:spLocks noChangeArrowheads="1"/>
          </p:cNvSpPr>
          <p:nvPr/>
        </p:nvSpPr>
        <p:spPr bwMode="auto">
          <a:xfrm>
            <a:off x="2597150" y="3816350"/>
            <a:ext cx="749300" cy="1054100"/>
          </a:xfrm>
          <a:prstGeom prst="upArrow">
            <a:avLst>
              <a:gd name="adj1" fmla="val 50000"/>
              <a:gd name="adj2" fmla="val 70345"/>
            </a:avLst>
          </a:prstGeom>
          <a:solidFill>
            <a:srgbClr val="00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03" name="Rectangle 11">
            <a:extLst>
              <a:ext uri="{FF2B5EF4-FFF2-40B4-BE49-F238E27FC236}">
                <a16:creationId xmlns:a16="http://schemas.microsoft.com/office/drawing/2014/main" id="{4AA7A83A-96A4-8A2B-AFD3-7D049199CB73}"/>
              </a:ext>
            </a:extLst>
          </p:cNvPr>
          <p:cNvSpPr>
            <a:spLocks noGrp="1" noChangeArrowheads="1"/>
          </p:cNvSpPr>
          <p:nvPr>
            <p:ph type="title" idx="4294967295"/>
          </p:nvPr>
        </p:nvSpPr>
        <p:spPr>
          <a:xfrm>
            <a:off x="762000" y="457200"/>
            <a:ext cx="7772400" cy="1143000"/>
          </a:xfrm>
        </p:spPr>
        <p:txBody>
          <a:bodyPr/>
          <a:lstStyle/>
          <a:p>
            <a:r>
              <a:rPr lang="en-US" altLang="en-US"/>
              <a:t>Inflammation </a:t>
            </a:r>
            <a:br>
              <a:rPr lang="en-US" altLang="en-US"/>
            </a:br>
            <a:r>
              <a:rPr lang="en-US" altLang="en-US" sz="3200">
                <a:solidFill>
                  <a:schemeClr val="accent2"/>
                </a:solidFill>
              </a:rPr>
              <a:t>Increased Vascular Permeability</a:t>
            </a:r>
            <a:endParaRPr lang="en-US" altLang="en-US"/>
          </a:p>
        </p:txBody>
      </p:sp>
      <p:sp>
        <p:nvSpPr>
          <p:cNvPr id="161804" name="Oval 12">
            <a:extLst>
              <a:ext uri="{FF2B5EF4-FFF2-40B4-BE49-F238E27FC236}">
                <a16:creationId xmlns:a16="http://schemas.microsoft.com/office/drawing/2014/main" id="{E396B91F-9555-E1D0-1593-FA61839DB3A2}"/>
              </a:ext>
            </a:extLst>
          </p:cNvPr>
          <p:cNvSpPr>
            <a:spLocks noChangeArrowheads="1"/>
          </p:cNvSpPr>
          <p:nvPr/>
        </p:nvSpPr>
        <p:spPr bwMode="auto">
          <a:xfrm rot="17400000">
            <a:off x="6477000" y="4648200"/>
            <a:ext cx="1130300" cy="11303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05" name="Oval 13">
            <a:extLst>
              <a:ext uri="{FF2B5EF4-FFF2-40B4-BE49-F238E27FC236}">
                <a16:creationId xmlns:a16="http://schemas.microsoft.com/office/drawing/2014/main" id="{F979FFF4-3E5E-0DD8-2737-99F0E87C8F86}"/>
              </a:ext>
            </a:extLst>
          </p:cNvPr>
          <p:cNvSpPr>
            <a:spLocks noChangeArrowheads="1"/>
          </p:cNvSpPr>
          <p:nvPr/>
        </p:nvSpPr>
        <p:spPr bwMode="auto">
          <a:xfrm rot="17400000">
            <a:off x="6705600" y="5029200"/>
            <a:ext cx="139700" cy="2921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06" name="Oval 14">
            <a:extLst>
              <a:ext uri="{FF2B5EF4-FFF2-40B4-BE49-F238E27FC236}">
                <a16:creationId xmlns:a16="http://schemas.microsoft.com/office/drawing/2014/main" id="{AC563CCB-68F0-D9B7-D190-25A6AF96C0A4}"/>
              </a:ext>
            </a:extLst>
          </p:cNvPr>
          <p:cNvSpPr>
            <a:spLocks noChangeArrowheads="1"/>
          </p:cNvSpPr>
          <p:nvPr/>
        </p:nvSpPr>
        <p:spPr bwMode="auto">
          <a:xfrm rot="17400000">
            <a:off x="7010400" y="4953000"/>
            <a:ext cx="215900" cy="2159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07" name="Oval 15">
            <a:extLst>
              <a:ext uri="{FF2B5EF4-FFF2-40B4-BE49-F238E27FC236}">
                <a16:creationId xmlns:a16="http://schemas.microsoft.com/office/drawing/2014/main" id="{0A3FF648-BB0D-CFA3-D75F-BCD76E40BE26}"/>
              </a:ext>
            </a:extLst>
          </p:cNvPr>
          <p:cNvSpPr>
            <a:spLocks noChangeArrowheads="1"/>
          </p:cNvSpPr>
          <p:nvPr/>
        </p:nvSpPr>
        <p:spPr bwMode="auto">
          <a:xfrm rot="17400000">
            <a:off x="7239000" y="5181600"/>
            <a:ext cx="215900" cy="2921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08" name="Line 16">
            <a:extLst>
              <a:ext uri="{FF2B5EF4-FFF2-40B4-BE49-F238E27FC236}">
                <a16:creationId xmlns:a16="http://schemas.microsoft.com/office/drawing/2014/main" id="{F028B3A5-7C79-25D4-D26F-05341C5F4695}"/>
              </a:ext>
            </a:extLst>
          </p:cNvPr>
          <p:cNvSpPr>
            <a:spLocks noChangeShapeType="1"/>
          </p:cNvSpPr>
          <p:nvPr/>
        </p:nvSpPr>
        <p:spPr bwMode="auto">
          <a:xfrm flipV="1">
            <a:off x="6935788" y="5094288"/>
            <a:ext cx="61912" cy="873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09" name="Line 17">
            <a:extLst>
              <a:ext uri="{FF2B5EF4-FFF2-40B4-BE49-F238E27FC236}">
                <a16:creationId xmlns:a16="http://schemas.microsoft.com/office/drawing/2014/main" id="{FD339331-E8B1-55FE-1478-4AA10B99BFF8}"/>
              </a:ext>
            </a:extLst>
          </p:cNvPr>
          <p:cNvSpPr>
            <a:spLocks noChangeShapeType="1"/>
          </p:cNvSpPr>
          <p:nvPr/>
        </p:nvSpPr>
        <p:spPr bwMode="auto">
          <a:xfrm>
            <a:off x="7164388" y="5183188"/>
            <a:ext cx="61912" cy="619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10" name="AutoShape 18">
            <a:extLst>
              <a:ext uri="{FF2B5EF4-FFF2-40B4-BE49-F238E27FC236}">
                <a16:creationId xmlns:a16="http://schemas.microsoft.com/office/drawing/2014/main" id="{57380005-45F5-388F-20EC-89E9C7829B04}"/>
              </a:ext>
            </a:extLst>
          </p:cNvPr>
          <p:cNvSpPr>
            <a:spLocks noChangeArrowheads="1"/>
          </p:cNvSpPr>
          <p:nvPr/>
        </p:nvSpPr>
        <p:spPr bwMode="auto">
          <a:xfrm>
            <a:off x="6934200" y="3962400"/>
            <a:ext cx="1066800" cy="609600"/>
          </a:xfrm>
          <a:prstGeom prst="curvedDownArrow">
            <a:avLst>
              <a:gd name="adj1" fmla="val 35000"/>
              <a:gd name="adj2" fmla="val 70000"/>
              <a:gd name="adj3" fmla="val 74236"/>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11" name="Text Box 19">
            <a:extLst>
              <a:ext uri="{FF2B5EF4-FFF2-40B4-BE49-F238E27FC236}">
                <a16:creationId xmlns:a16="http://schemas.microsoft.com/office/drawing/2014/main" id="{23A58C00-69AD-7FAA-BDD6-798630B3A5C4}"/>
              </a:ext>
            </a:extLst>
          </p:cNvPr>
          <p:cNvSpPr txBox="1">
            <a:spLocks noChangeArrowheads="1"/>
          </p:cNvSpPr>
          <p:nvPr/>
        </p:nvSpPr>
        <p:spPr bwMode="auto">
          <a:xfrm>
            <a:off x="6477000" y="60198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aseline="0"/>
              <a:t>Diapedesis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26">
            <a:extLst>
              <a:ext uri="{FF2B5EF4-FFF2-40B4-BE49-F238E27FC236}">
                <a16:creationId xmlns:a16="http://schemas.microsoft.com/office/drawing/2014/main" id="{CC55F904-A331-0628-2F7B-EAE289897186}"/>
              </a:ext>
            </a:extLst>
          </p:cNvPr>
          <p:cNvSpPr>
            <a:spLocks noChangeArrowheads="1"/>
          </p:cNvSpPr>
          <p:nvPr/>
        </p:nvSpPr>
        <p:spPr bwMode="auto">
          <a:xfrm>
            <a:off x="304800" y="533400"/>
            <a:ext cx="88392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ctr" eaLnBrk="0" hangingPunct="0"/>
            <a:r>
              <a:rPr lang="en-US" altLang="en-US" sz="4400" baseline="0">
                <a:solidFill>
                  <a:schemeClr val="tx2"/>
                </a:solidFill>
              </a:rPr>
              <a:t> </a:t>
            </a:r>
            <a:endParaRPr lang="en-US" altLang="en-US" sz="3600" baseline="0">
              <a:solidFill>
                <a:schemeClr val="accent2"/>
              </a:solidFill>
            </a:endParaRPr>
          </a:p>
        </p:txBody>
      </p:sp>
      <p:sp>
        <p:nvSpPr>
          <p:cNvPr id="69635" name="Rectangle 1027">
            <a:extLst>
              <a:ext uri="{FF2B5EF4-FFF2-40B4-BE49-F238E27FC236}">
                <a16:creationId xmlns:a16="http://schemas.microsoft.com/office/drawing/2014/main" id="{805E54FC-A1A8-19F8-371C-C13AC2723A7F}"/>
              </a:ext>
            </a:extLst>
          </p:cNvPr>
          <p:cNvSpPr>
            <a:spLocks noChangeArrowheads="1"/>
          </p:cNvSpPr>
          <p:nvPr/>
        </p:nvSpPr>
        <p:spPr bwMode="auto">
          <a:xfrm>
            <a:off x="685800" y="1981200"/>
            <a:ext cx="7924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endParaRPr lang="en-US" altLang="en-US" sz="3200" b="1" baseline="0">
              <a:effectLst>
                <a:outerShdw blurRad="38100" dist="38100" dir="2700000" algn="tl">
                  <a:srgbClr val="000000"/>
                </a:outerShdw>
              </a:effectLst>
            </a:endParaRPr>
          </a:p>
          <a:p>
            <a:pPr>
              <a:spcBef>
                <a:spcPct val="20000"/>
              </a:spcBef>
            </a:pPr>
            <a:endParaRPr lang="en-US" altLang="en-US" sz="3200" b="1" baseline="0">
              <a:effectLst>
                <a:outerShdw blurRad="38100" dist="38100" dir="2700000" algn="tl">
                  <a:srgbClr val="000000"/>
                </a:outerShdw>
              </a:effectLst>
            </a:endParaRPr>
          </a:p>
          <a:p>
            <a:pPr>
              <a:spcBef>
                <a:spcPct val="20000"/>
              </a:spcBef>
            </a:pPr>
            <a:endParaRPr lang="en-US" altLang="en-US" sz="3200" b="1" baseline="0">
              <a:effectLst>
                <a:outerShdw blurRad="38100" dist="38100" dir="2700000" algn="tl">
                  <a:srgbClr val="000000"/>
                </a:outerShdw>
              </a:effectLst>
            </a:endParaRPr>
          </a:p>
          <a:p>
            <a:pPr>
              <a:spcBef>
                <a:spcPct val="20000"/>
              </a:spcBef>
            </a:pPr>
            <a:endParaRPr lang="en-US" altLang="en-US" sz="3200" b="1" baseline="0">
              <a:effectLst>
                <a:outerShdw blurRad="38100" dist="38100" dir="2700000" algn="tl">
                  <a:srgbClr val="000000"/>
                </a:outerShdw>
              </a:effectLst>
            </a:endParaRPr>
          </a:p>
          <a:p>
            <a:pPr>
              <a:spcBef>
                <a:spcPct val="20000"/>
              </a:spcBef>
            </a:pPr>
            <a:endParaRPr lang="en-US" altLang="en-US" sz="3200" b="1" baseline="0">
              <a:effectLst>
                <a:outerShdw blurRad="38100" dist="38100" dir="2700000" algn="tl">
                  <a:srgbClr val="000000"/>
                </a:outerShdw>
              </a:effectLst>
            </a:endParaRPr>
          </a:p>
          <a:p>
            <a:pPr>
              <a:spcBef>
                <a:spcPct val="20000"/>
              </a:spcBef>
            </a:pPr>
            <a:endParaRPr lang="en-US" altLang="en-US" sz="3200" b="1" baseline="0">
              <a:effectLst>
                <a:outerShdw blurRad="38100" dist="38100" dir="2700000" algn="tl">
                  <a:srgbClr val="000000"/>
                </a:outerShdw>
              </a:effectLst>
            </a:endParaRPr>
          </a:p>
        </p:txBody>
      </p:sp>
      <p:sp>
        <p:nvSpPr>
          <p:cNvPr id="69636" name="Rectangle 1028">
            <a:extLst>
              <a:ext uri="{FF2B5EF4-FFF2-40B4-BE49-F238E27FC236}">
                <a16:creationId xmlns:a16="http://schemas.microsoft.com/office/drawing/2014/main" id="{C332BB42-FC0F-981A-F817-DB85DEFFB43E}"/>
              </a:ext>
            </a:extLst>
          </p:cNvPr>
          <p:cNvSpPr>
            <a:spLocks noGrp="1" noChangeArrowheads="1"/>
          </p:cNvSpPr>
          <p:nvPr>
            <p:ph type="title" idx="4294967295"/>
          </p:nvPr>
        </p:nvSpPr>
        <p:spPr>
          <a:xfrm>
            <a:off x="838200" y="533400"/>
            <a:ext cx="7772400" cy="1143000"/>
          </a:xfrm>
        </p:spPr>
        <p:txBody>
          <a:bodyPr/>
          <a:lstStyle/>
          <a:p>
            <a:r>
              <a:rPr lang="en-US" altLang="en-US" sz="4000"/>
              <a:t>Inflammation</a:t>
            </a:r>
            <a:br>
              <a:rPr lang="en-US" altLang="en-US" sz="7200"/>
            </a:br>
            <a:r>
              <a:rPr lang="en-US" altLang="en-US" sz="3600">
                <a:solidFill>
                  <a:schemeClr val="accent2"/>
                </a:solidFill>
              </a:rPr>
              <a:t>Phases of Acute Inflammation</a:t>
            </a:r>
            <a:endParaRPr lang="en-US" altLang="en-US" sz="6000">
              <a:solidFill>
                <a:schemeClr val="accent2"/>
              </a:solidFill>
            </a:endParaRPr>
          </a:p>
        </p:txBody>
      </p:sp>
      <p:sp>
        <p:nvSpPr>
          <p:cNvPr id="69637" name="Rectangle 1029">
            <a:extLst>
              <a:ext uri="{FF2B5EF4-FFF2-40B4-BE49-F238E27FC236}">
                <a16:creationId xmlns:a16="http://schemas.microsoft.com/office/drawing/2014/main" id="{96879BCF-D795-89DD-4E0E-FF766DF76CF9}"/>
              </a:ext>
            </a:extLst>
          </p:cNvPr>
          <p:cNvSpPr>
            <a:spLocks noGrp="1" noChangeArrowheads="1"/>
          </p:cNvSpPr>
          <p:nvPr>
            <p:ph type="body" idx="4294967295"/>
          </p:nvPr>
        </p:nvSpPr>
        <p:spPr>
          <a:xfrm>
            <a:off x="685800" y="1905000"/>
            <a:ext cx="7772400" cy="4114800"/>
          </a:xfrm>
        </p:spPr>
        <p:txBody>
          <a:bodyPr/>
          <a:lstStyle/>
          <a:p>
            <a:pPr>
              <a:lnSpc>
                <a:spcPct val="90000"/>
              </a:lnSpc>
              <a:buClr>
                <a:schemeClr val="tx1"/>
              </a:buClr>
              <a:buSzPct val="75000"/>
            </a:pPr>
            <a:r>
              <a:rPr lang="en-US" altLang="en-US" sz="3600">
                <a:solidFill>
                  <a:schemeClr val="accent2"/>
                </a:solidFill>
              </a:rPr>
              <a:t>Initiation </a:t>
            </a:r>
          </a:p>
          <a:p>
            <a:pPr lvl="1">
              <a:lnSpc>
                <a:spcPct val="90000"/>
              </a:lnSpc>
              <a:buClr>
                <a:schemeClr val="tx1"/>
              </a:buClr>
              <a:buSzPct val="75000"/>
              <a:buFontTx/>
              <a:buChar char="•"/>
            </a:pPr>
            <a:r>
              <a:rPr lang="en-US" altLang="en-US" sz="3200"/>
              <a:t>Initial vasoconstriction, followed by a longer period of vasodilation</a:t>
            </a:r>
          </a:p>
          <a:p>
            <a:pPr lvl="1">
              <a:lnSpc>
                <a:spcPct val="90000"/>
              </a:lnSpc>
              <a:buClr>
                <a:schemeClr val="tx1"/>
              </a:buClr>
              <a:buSzPct val="75000"/>
              <a:buFontTx/>
              <a:buChar char="•"/>
            </a:pPr>
            <a:r>
              <a:rPr lang="en-US" altLang="en-US" sz="3200"/>
              <a:t>Leakage of fluid and plasma from the intravascular compartment (increased permeability)</a:t>
            </a:r>
          </a:p>
          <a:p>
            <a:pPr lvl="1">
              <a:lnSpc>
                <a:spcPct val="90000"/>
              </a:lnSpc>
              <a:buClr>
                <a:schemeClr val="tx1"/>
              </a:buClr>
              <a:buSzPct val="75000"/>
              <a:buFontTx/>
              <a:buChar char="•"/>
            </a:pPr>
            <a:r>
              <a:rPr lang="en-US" altLang="en-US" sz="3200"/>
              <a:t>Stasis, with transmigration of leukocytes and erythrocytes into extravascular tissue</a:t>
            </a:r>
            <a:endParaRPr lang="en-US" altLang="en-US" sz="240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a:extLst>
              <a:ext uri="{FF2B5EF4-FFF2-40B4-BE49-F238E27FC236}">
                <a16:creationId xmlns:a16="http://schemas.microsoft.com/office/drawing/2014/main" id="{D5B0CCC7-593E-1076-AE3B-205F852965EB}"/>
              </a:ext>
            </a:extLst>
          </p:cNvPr>
          <p:cNvSpPr>
            <a:spLocks noGrp="1" noChangeArrowheads="1"/>
          </p:cNvSpPr>
          <p:nvPr>
            <p:ph type="title"/>
          </p:nvPr>
        </p:nvSpPr>
        <p:spPr>
          <a:xfrm>
            <a:off x="228600" y="609600"/>
            <a:ext cx="8686800" cy="1143000"/>
          </a:xfrm>
        </p:spPr>
        <p:txBody>
          <a:bodyPr/>
          <a:lstStyle/>
          <a:p>
            <a:r>
              <a:rPr lang="en-US" altLang="en-US" sz="3200"/>
              <a:t>Inflamasyon</a:t>
            </a:r>
            <a:br>
              <a:rPr lang="en-US" altLang="en-US" sz="3200"/>
            </a:br>
            <a:r>
              <a:rPr lang="tr-TR" altLang="en-US" sz="3200">
                <a:solidFill>
                  <a:schemeClr val="accent2"/>
                </a:solidFill>
              </a:rPr>
              <a:t>İnflamasyonun Kimyasal Mediyatörleri</a:t>
            </a:r>
            <a:endParaRPr lang="en-US" altLang="en-US" sz="2800">
              <a:solidFill>
                <a:schemeClr val="accent2"/>
              </a:solidFill>
            </a:endParaRPr>
          </a:p>
        </p:txBody>
      </p:sp>
      <p:sp>
        <p:nvSpPr>
          <p:cNvPr id="222211" name="Rectangle 3">
            <a:extLst>
              <a:ext uri="{FF2B5EF4-FFF2-40B4-BE49-F238E27FC236}">
                <a16:creationId xmlns:a16="http://schemas.microsoft.com/office/drawing/2014/main" id="{CD608FD0-778A-2FBC-7AE0-500520B6A36D}"/>
              </a:ext>
            </a:extLst>
          </p:cNvPr>
          <p:cNvSpPr>
            <a:spLocks noGrp="1" noChangeArrowheads="1"/>
          </p:cNvSpPr>
          <p:nvPr>
            <p:ph type="body" idx="1"/>
          </p:nvPr>
        </p:nvSpPr>
        <p:spPr/>
        <p:txBody>
          <a:bodyPr/>
          <a:lstStyle/>
          <a:p>
            <a:pPr>
              <a:lnSpc>
                <a:spcPct val="90000"/>
              </a:lnSpc>
            </a:pPr>
            <a:r>
              <a:rPr lang="en-US" altLang="en-US" sz="2800"/>
              <a:t>V</a:t>
            </a:r>
            <a:r>
              <a:rPr lang="tr-TR" altLang="en-US" sz="2800"/>
              <a:t>azoaktif aminler</a:t>
            </a:r>
            <a:endParaRPr lang="en-US" altLang="en-US" sz="2800"/>
          </a:p>
          <a:p>
            <a:pPr>
              <a:lnSpc>
                <a:spcPct val="90000"/>
              </a:lnSpc>
            </a:pPr>
            <a:r>
              <a:rPr lang="tr-TR" altLang="en-US" sz="2800"/>
              <a:t>Kompleman sistemi</a:t>
            </a:r>
            <a:endParaRPr lang="en-US" altLang="en-US" sz="2800"/>
          </a:p>
          <a:p>
            <a:pPr>
              <a:lnSpc>
                <a:spcPct val="90000"/>
              </a:lnSpc>
            </a:pPr>
            <a:r>
              <a:rPr lang="en-US" altLang="en-US" sz="2800"/>
              <a:t>Kinin s</a:t>
            </a:r>
            <a:r>
              <a:rPr lang="tr-TR" altLang="en-US" sz="2800"/>
              <a:t>i</a:t>
            </a:r>
            <a:r>
              <a:rPr lang="en-US" altLang="en-US" sz="2800"/>
              <a:t>stem</a:t>
            </a:r>
            <a:r>
              <a:rPr lang="tr-TR" altLang="en-US" sz="2800"/>
              <a:t>i</a:t>
            </a:r>
            <a:endParaRPr lang="en-US" altLang="en-US" sz="2800"/>
          </a:p>
          <a:p>
            <a:pPr>
              <a:lnSpc>
                <a:spcPct val="90000"/>
              </a:lnSpc>
            </a:pPr>
            <a:r>
              <a:rPr lang="tr-TR" altLang="en-US" sz="2800"/>
              <a:t>Koagülasyon sistemi</a:t>
            </a:r>
            <a:endParaRPr lang="en-US" altLang="en-US" sz="2800"/>
          </a:p>
          <a:p>
            <a:pPr>
              <a:lnSpc>
                <a:spcPct val="90000"/>
              </a:lnSpc>
            </a:pPr>
            <a:r>
              <a:rPr lang="en-US" altLang="en-US" sz="2800"/>
              <a:t>Fibrinol</a:t>
            </a:r>
            <a:r>
              <a:rPr lang="tr-TR" altLang="en-US" sz="2800"/>
              <a:t>itik yol</a:t>
            </a:r>
            <a:endParaRPr lang="en-US" altLang="en-US" sz="2800"/>
          </a:p>
          <a:p>
            <a:pPr>
              <a:lnSpc>
                <a:spcPct val="90000"/>
              </a:lnSpc>
            </a:pPr>
            <a:r>
              <a:rPr lang="en-US" altLang="en-US" sz="2800"/>
              <a:t>Ara</a:t>
            </a:r>
            <a:r>
              <a:rPr lang="tr-TR" altLang="en-US" sz="2800"/>
              <a:t>kidonik asit metabolitleri</a:t>
            </a:r>
            <a:endParaRPr lang="en-US" altLang="en-US" sz="2800"/>
          </a:p>
          <a:p>
            <a:pPr>
              <a:lnSpc>
                <a:spcPct val="90000"/>
              </a:lnSpc>
            </a:pPr>
            <a:r>
              <a:rPr lang="tr-TR" altLang="en-US" sz="2800"/>
              <a:t>PAF (</a:t>
            </a:r>
            <a:r>
              <a:rPr lang="en-US" altLang="en-US" sz="2800"/>
              <a:t>Platelet activating factor</a:t>
            </a:r>
            <a:r>
              <a:rPr lang="tr-TR" altLang="en-US" sz="2800"/>
              <a:t>)</a:t>
            </a:r>
            <a:endParaRPr lang="en-US" altLang="en-US" sz="2800"/>
          </a:p>
          <a:p>
            <a:pPr>
              <a:lnSpc>
                <a:spcPct val="90000"/>
              </a:lnSpc>
            </a:pPr>
            <a:r>
              <a:rPr lang="tr-TR" altLang="en-US" sz="2800"/>
              <a:t>Sitokinler</a:t>
            </a:r>
            <a:endParaRPr lang="en-US" altLang="en-US" sz="2800"/>
          </a:p>
          <a:p>
            <a:pPr>
              <a:lnSpc>
                <a:spcPct val="90000"/>
              </a:lnSpc>
            </a:pPr>
            <a:r>
              <a:rPr lang="en-US" altLang="en-US" sz="2800"/>
              <a:t>Nitri</a:t>
            </a:r>
            <a:r>
              <a:rPr lang="tr-TR" altLang="en-US" sz="2800"/>
              <a:t>k</a:t>
            </a:r>
            <a:r>
              <a:rPr lang="en-US" altLang="en-US" sz="2800"/>
              <a:t> o</a:t>
            </a:r>
            <a:r>
              <a:rPr lang="tr-TR" altLang="en-US" sz="2800"/>
              <a:t>ksid</a:t>
            </a:r>
            <a:endParaRPr lang="en-US" altLang="en-US" sz="2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6A4206C-5646-DB04-D148-9929BA7458E9}"/>
              </a:ext>
            </a:extLst>
          </p:cNvPr>
          <p:cNvSpPr>
            <a:spLocks noGrp="1" noChangeArrowheads="1"/>
          </p:cNvSpPr>
          <p:nvPr>
            <p:ph type="title"/>
          </p:nvPr>
        </p:nvSpPr>
        <p:spPr>
          <a:noFill/>
          <a:ln/>
        </p:spPr>
        <p:txBody>
          <a:bodyPr lIns="90488" tIns="44450" rIns="90488" bIns="44450" anchor="b"/>
          <a:lstStyle/>
          <a:p>
            <a:r>
              <a:rPr lang="en-US" altLang="en-US" sz="4000"/>
              <a:t>Inflammation</a:t>
            </a:r>
            <a:r>
              <a:rPr lang="en-US" altLang="en-US"/>
              <a:t> </a:t>
            </a:r>
            <a:br>
              <a:rPr lang="en-US" altLang="en-US"/>
            </a:br>
            <a:r>
              <a:rPr lang="en-US" altLang="en-US" sz="3600">
                <a:solidFill>
                  <a:schemeClr val="accent2"/>
                </a:solidFill>
              </a:rPr>
              <a:t>Sources of Inflammatory Mediators</a:t>
            </a:r>
            <a:endParaRPr lang="en-US" altLang="en-US"/>
          </a:p>
        </p:txBody>
      </p:sp>
      <p:sp>
        <p:nvSpPr>
          <p:cNvPr id="38915" name="Rectangle 3">
            <a:extLst>
              <a:ext uri="{FF2B5EF4-FFF2-40B4-BE49-F238E27FC236}">
                <a16:creationId xmlns:a16="http://schemas.microsoft.com/office/drawing/2014/main" id="{AA6A27C8-4709-A00E-7627-B27AC93310BD}"/>
              </a:ext>
            </a:extLst>
          </p:cNvPr>
          <p:cNvSpPr>
            <a:spLocks noGrp="1" noChangeArrowheads="1"/>
          </p:cNvSpPr>
          <p:nvPr>
            <p:ph type="body" idx="1"/>
          </p:nvPr>
        </p:nvSpPr>
        <p:spPr>
          <a:xfrm>
            <a:off x="990600" y="1676400"/>
            <a:ext cx="7467600" cy="4648200"/>
          </a:xfrm>
          <a:noFill/>
          <a:ln/>
        </p:spPr>
        <p:txBody>
          <a:bodyPr lIns="90488" tIns="44450" rIns="90488" bIns="44450"/>
          <a:lstStyle/>
          <a:p>
            <a:r>
              <a:rPr lang="en-US" altLang="en-US" u="sng"/>
              <a:t>Cell-derived</a:t>
            </a:r>
            <a:r>
              <a:rPr lang="en-US" altLang="en-US"/>
              <a:t>, </a:t>
            </a:r>
            <a:r>
              <a:rPr lang="en-US" altLang="en-US" i="1"/>
              <a:t>e.g</a:t>
            </a:r>
            <a:r>
              <a:rPr lang="en-US" altLang="en-US"/>
              <a:t>.:</a:t>
            </a:r>
          </a:p>
          <a:p>
            <a:pPr lvl="1"/>
            <a:r>
              <a:rPr lang="en-US" altLang="en-US"/>
              <a:t>Proteins sequestered in granules	 </a:t>
            </a:r>
          </a:p>
          <a:p>
            <a:pPr lvl="1"/>
            <a:r>
              <a:rPr lang="en-US" altLang="en-US"/>
              <a:t>Membrane phospholipids (via arachidonic acid metabolism)</a:t>
            </a:r>
          </a:p>
          <a:p>
            <a:pPr lvl="1"/>
            <a:r>
              <a:rPr lang="en-US" altLang="en-US"/>
              <a:t>Vasoactive amines (mast cells and platelets)</a:t>
            </a:r>
          </a:p>
          <a:p>
            <a:r>
              <a:rPr lang="en-US" altLang="en-US"/>
              <a:t>Inactive precursors in </a:t>
            </a:r>
            <a:r>
              <a:rPr lang="en-US" altLang="en-US" u="sng"/>
              <a:t>plasma</a:t>
            </a:r>
            <a:r>
              <a:rPr lang="en-US" altLang="en-US"/>
              <a:t>, </a:t>
            </a:r>
            <a:r>
              <a:rPr lang="en-US" altLang="en-US" i="1"/>
              <a:t>e.g</a:t>
            </a:r>
            <a:r>
              <a:rPr lang="en-US" altLang="en-US"/>
              <a:t>.:</a:t>
            </a:r>
          </a:p>
          <a:p>
            <a:pPr lvl="1"/>
            <a:r>
              <a:rPr lang="en-US" altLang="en-US"/>
              <a:t>Complement proteins (C3a, C5a)</a:t>
            </a:r>
          </a:p>
          <a:p>
            <a:pPr lvl="1"/>
            <a:r>
              <a:rPr lang="en-US" altLang="en-US"/>
              <a:t>Coagulation proteins initiated by Hageman factor (FDPs)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id="{A7A7A853-CE1A-7F9A-4785-76D420D1D624}"/>
              </a:ext>
            </a:extLst>
          </p:cNvPr>
          <p:cNvSpPr>
            <a:spLocks noGrp="1" noChangeArrowheads="1"/>
          </p:cNvSpPr>
          <p:nvPr>
            <p:ph type="title"/>
          </p:nvPr>
        </p:nvSpPr>
        <p:spPr/>
        <p:txBody>
          <a:bodyPr/>
          <a:lstStyle/>
          <a:p>
            <a:r>
              <a:rPr lang="en-US" altLang="en-US" sz="4000"/>
              <a:t>Inflammation</a:t>
            </a:r>
            <a:br>
              <a:rPr lang="en-US" altLang="en-US" sz="4000"/>
            </a:br>
            <a:r>
              <a:rPr lang="en-US" altLang="en-US" sz="3600">
                <a:solidFill>
                  <a:schemeClr val="accent2"/>
                </a:solidFill>
              </a:rPr>
              <a:t>Chemical Mediators of Inflammation</a:t>
            </a:r>
            <a:endParaRPr lang="en-US" altLang="en-US"/>
          </a:p>
        </p:txBody>
      </p:sp>
      <p:sp>
        <p:nvSpPr>
          <p:cNvPr id="267267" name="Rectangle 3">
            <a:extLst>
              <a:ext uri="{FF2B5EF4-FFF2-40B4-BE49-F238E27FC236}">
                <a16:creationId xmlns:a16="http://schemas.microsoft.com/office/drawing/2014/main" id="{F895E9A4-1E19-7567-AC66-536BFB180ADF}"/>
              </a:ext>
            </a:extLst>
          </p:cNvPr>
          <p:cNvSpPr>
            <a:spLocks noGrp="1" noChangeArrowheads="1"/>
          </p:cNvSpPr>
          <p:nvPr>
            <p:ph type="body" idx="1"/>
          </p:nvPr>
        </p:nvSpPr>
        <p:spPr/>
        <p:txBody>
          <a:bodyPr/>
          <a:lstStyle/>
          <a:p>
            <a:pPr>
              <a:lnSpc>
                <a:spcPct val="90000"/>
              </a:lnSpc>
            </a:pPr>
            <a:r>
              <a:rPr lang="en-US" altLang="en-US"/>
              <a:t>Arachidonic acid metabolites</a:t>
            </a:r>
          </a:p>
          <a:p>
            <a:pPr lvl="1">
              <a:lnSpc>
                <a:spcPct val="90000"/>
              </a:lnSpc>
            </a:pPr>
            <a:r>
              <a:rPr lang="en-US" altLang="en-US"/>
              <a:t>Synthesized from </a:t>
            </a:r>
            <a:r>
              <a:rPr lang="en-US" altLang="en-US" u="sng"/>
              <a:t>cell membrane</a:t>
            </a:r>
            <a:r>
              <a:rPr lang="en-US" altLang="en-US"/>
              <a:t> phospholipids though the action of phospho-lipases (inhibited by corticosteroids)</a:t>
            </a:r>
          </a:p>
          <a:p>
            <a:pPr lvl="1">
              <a:lnSpc>
                <a:spcPct val="90000"/>
              </a:lnSpc>
            </a:pPr>
            <a:r>
              <a:rPr lang="en-US" altLang="en-US"/>
              <a:t>Form leukotrienes via 5-lipoxygenase</a:t>
            </a:r>
          </a:p>
          <a:p>
            <a:pPr lvl="1">
              <a:lnSpc>
                <a:spcPct val="90000"/>
              </a:lnSpc>
            </a:pPr>
            <a:r>
              <a:rPr lang="en-US" altLang="en-US"/>
              <a:t>Form prostaglandins and thromboxane A</a:t>
            </a:r>
            <a:r>
              <a:rPr lang="en-US" altLang="en-US" baseline="-25000"/>
              <a:t>2</a:t>
            </a:r>
            <a:r>
              <a:rPr lang="en-US" altLang="en-US"/>
              <a:t> via cyclo-oxygenase  (COX-1 inhibited by aspirin and indomethacin, COX-2 inhibitors now coming on the market)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050">
            <a:extLst>
              <a:ext uri="{FF2B5EF4-FFF2-40B4-BE49-F238E27FC236}">
                <a16:creationId xmlns:a16="http://schemas.microsoft.com/office/drawing/2014/main" id="{BB93DE62-FE8D-8EBC-39BD-6FCB87BDBFC4}"/>
              </a:ext>
            </a:extLst>
          </p:cNvPr>
          <p:cNvSpPr>
            <a:spLocks noGrp="1" noChangeArrowheads="1"/>
          </p:cNvSpPr>
          <p:nvPr>
            <p:ph type="title"/>
          </p:nvPr>
        </p:nvSpPr>
        <p:spPr/>
        <p:txBody>
          <a:bodyPr/>
          <a:lstStyle/>
          <a:p>
            <a:r>
              <a:rPr lang="en-US" altLang="en-US" sz="4000"/>
              <a:t>Inflammation</a:t>
            </a:r>
            <a:br>
              <a:rPr lang="en-US" altLang="en-US" sz="4000"/>
            </a:br>
            <a:r>
              <a:rPr lang="en-US" altLang="en-US" sz="3600">
                <a:solidFill>
                  <a:schemeClr val="accent2"/>
                </a:solidFill>
              </a:rPr>
              <a:t>Chemical Mediators of Inflammation</a:t>
            </a:r>
          </a:p>
        </p:txBody>
      </p:sp>
      <p:sp>
        <p:nvSpPr>
          <p:cNvPr id="263171" name="Rectangle 2051">
            <a:extLst>
              <a:ext uri="{FF2B5EF4-FFF2-40B4-BE49-F238E27FC236}">
                <a16:creationId xmlns:a16="http://schemas.microsoft.com/office/drawing/2014/main" id="{4F334191-32C4-D717-8E94-B87AF000076E}"/>
              </a:ext>
            </a:extLst>
          </p:cNvPr>
          <p:cNvSpPr>
            <a:spLocks noGrp="1" noChangeArrowheads="1"/>
          </p:cNvSpPr>
          <p:nvPr>
            <p:ph type="body" idx="1"/>
          </p:nvPr>
        </p:nvSpPr>
        <p:spPr/>
        <p:txBody>
          <a:bodyPr/>
          <a:lstStyle/>
          <a:p>
            <a:r>
              <a:rPr lang="en-US" altLang="en-US"/>
              <a:t>Vasoactive amines (mast cells and platelets)</a:t>
            </a:r>
          </a:p>
          <a:p>
            <a:pPr lvl="1"/>
            <a:r>
              <a:rPr lang="en-US" altLang="en-US"/>
              <a:t>Histamine – abundant in granules of mast cells, which are abundantly arrayed around blood vessels. </a:t>
            </a:r>
          </a:p>
          <a:p>
            <a:pPr lvl="1"/>
            <a:r>
              <a:rPr lang="en-US" altLang="en-US"/>
              <a:t>Serotonin – actions similar to histamine. Found in platelets. Released after platelet aggregation, or under the influence of platelet activating factor (PAF).</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1026">
            <a:extLst>
              <a:ext uri="{FF2B5EF4-FFF2-40B4-BE49-F238E27FC236}">
                <a16:creationId xmlns:a16="http://schemas.microsoft.com/office/drawing/2014/main" id="{A242BE48-41AE-5DA7-517F-70B81AC99CAC}"/>
              </a:ext>
            </a:extLst>
          </p:cNvPr>
          <p:cNvSpPr>
            <a:spLocks noGrp="1" noChangeArrowheads="1"/>
          </p:cNvSpPr>
          <p:nvPr>
            <p:ph type="title"/>
          </p:nvPr>
        </p:nvSpPr>
        <p:spPr/>
        <p:txBody>
          <a:bodyPr/>
          <a:lstStyle/>
          <a:p>
            <a:r>
              <a:rPr lang="en-US" altLang="en-US" sz="4000"/>
              <a:t>Inflammation</a:t>
            </a:r>
            <a:br>
              <a:rPr lang="en-US" altLang="en-US" sz="4000"/>
            </a:br>
            <a:r>
              <a:rPr lang="en-US" altLang="en-US" sz="3600">
                <a:solidFill>
                  <a:schemeClr val="accent2"/>
                </a:solidFill>
              </a:rPr>
              <a:t>Chemical Mediators of Inflammation</a:t>
            </a:r>
            <a:endParaRPr lang="en-US" altLang="en-US"/>
          </a:p>
        </p:txBody>
      </p:sp>
      <p:sp>
        <p:nvSpPr>
          <p:cNvPr id="264195" name="Rectangle 1027">
            <a:extLst>
              <a:ext uri="{FF2B5EF4-FFF2-40B4-BE49-F238E27FC236}">
                <a16:creationId xmlns:a16="http://schemas.microsoft.com/office/drawing/2014/main" id="{AE552458-C7BE-3D4C-BB05-6FA3D9A07569}"/>
              </a:ext>
            </a:extLst>
          </p:cNvPr>
          <p:cNvSpPr>
            <a:spLocks noGrp="1" noChangeArrowheads="1"/>
          </p:cNvSpPr>
          <p:nvPr>
            <p:ph type="body" idx="1"/>
          </p:nvPr>
        </p:nvSpPr>
        <p:spPr/>
        <p:txBody>
          <a:bodyPr/>
          <a:lstStyle/>
          <a:p>
            <a:r>
              <a:rPr lang="en-US" altLang="en-US"/>
              <a:t>Complement cascade system</a:t>
            </a:r>
          </a:p>
          <a:p>
            <a:pPr lvl="1"/>
            <a:r>
              <a:rPr lang="en-US" altLang="en-US"/>
              <a:t>Classic and alternative pathways</a:t>
            </a:r>
          </a:p>
          <a:p>
            <a:pPr lvl="2"/>
            <a:r>
              <a:rPr lang="en-US" altLang="en-US"/>
              <a:t>C3 is the critical control point, and interacts with both pathways</a:t>
            </a:r>
          </a:p>
          <a:p>
            <a:pPr lvl="2"/>
            <a:r>
              <a:rPr lang="en-US" altLang="en-US"/>
              <a:t>C3a and C5a are known as “anaphylotoxins”, and are capable of releasing histamine from mast cells, along with potent chemotactic abilities (C5a) </a:t>
            </a:r>
          </a:p>
          <a:p>
            <a:pPr lvl="2"/>
            <a:r>
              <a:rPr lang="en-US" altLang="en-US"/>
              <a:t>Membrane attack complex (MAC) is the active agent of complement lysis and consists of C5-9</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1026">
            <a:extLst>
              <a:ext uri="{FF2B5EF4-FFF2-40B4-BE49-F238E27FC236}">
                <a16:creationId xmlns:a16="http://schemas.microsoft.com/office/drawing/2014/main" id="{5E2C72EB-12A3-A503-AE44-2E515D357E48}"/>
              </a:ext>
            </a:extLst>
          </p:cNvPr>
          <p:cNvSpPr>
            <a:spLocks noGrp="1" noChangeArrowheads="1"/>
          </p:cNvSpPr>
          <p:nvPr>
            <p:ph type="title"/>
          </p:nvPr>
        </p:nvSpPr>
        <p:spPr/>
        <p:txBody>
          <a:bodyPr/>
          <a:lstStyle/>
          <a:p>
            <a:r>
              <a:rPr lang="en-US" altLang="en-US" sz="4000"/>
              <a:t>Inflammation</a:t>
            </a:r>
            <a:br>
              <a:rPr lang="en-US" altLang="en-US" sz="4000"/>
            </a:br>
            <a:r>
              <a:rPr lang="en-US" altLang="en-US" sz="3600">
                <a:solidFill>
                  <a:schemeClr val="accent2"/>
                </a:solidFill>
              </a:rPr>
              <a:t>Chemical Mediators of Inflammation</a:t>
            </a:r>
            <a:endParaRPr lang="en-US" altLang="en-US"/>
          </a:p>
        </p:txBody>
      </p:sp>
      <p:sp>
        <p:nvSpPr>
          <p:cNvPr id="265219" name="Rectangle 1027">
            <a:extLst>
              <a:ext uri="{FF2B5EF4-FFF2-40B4-BE49-F238E27FC236}">
                <a16:creationId xmlns:a16="http://schemas.microsoft.com/office/drawing/2014/main" id="{5A7956E4-A141-5E78-9AF4-6B3384F264FC}"/>
              </a:ext>
            </a:extLst>
          </p:cNvPr>
          <p:cNvSpPr>
            <a:spLocks noGrp="1" noChangeArrowheads="1"/>
          </p:cNvSpPr>
          <p:nvPr>
            <p:ph type="body" idx="1"/>
          </p:nvPr>
        </p:nvSpPr>
        <p:spPr/>
        <p:txBody>
          <a:bodyPr/>
          <a:lstStyle/>
          <a:p>
            <a:r>
              <a:rPr lang="en-US" altLang="en-US"/>
              <a:t>Kinin system</a:t>
            </a:r>
          </a:p>
          <a:p>
            <a:pPr lvl="1"/>
            <a:r>
              <a:rPr lang="en-US" altLang="en-US"/>
              <a:t>Vasoactive peptides called kininogens generated by proteases called kallikreins</a:t>
            </a:r>
          </a:p>
          <a:p>
            <a:pPr lvl="1"/>
            <a:r>
              <a:rPr lang="en-US" altLang="en-US" u="sng"/>
              <a:t>Most important</a:t>
            </a:r>
            <a:r>
              <a:rPr lang="en-US" altLang="en-US"/>
              <a:t> product is </a:t>
            </a:r>
            <a:r>
              <a:rPr lang="en-US" altLang="en-US">
                <a:solidFill>
                  <a:schemeClr val="accent2"/>
                </a:solidFill>
              </a:rPr>
              <a:t>bradykinin</a:t>
            </a:r>
          </a:p>
          <a:p>
            <a:pPr lvl="2"/>
            <a:r>
              <a:rPr lang="en-US" altLang="en-US"/>
              <a:t>Vascular dilation</a:t>
            </a:r>
          </a:p>
          <a:p>
            <a:pPr lvl="2"/>
            <a:r>
              <a:rPr lang="en-US" altLang="en-US" u="sng"/>
              <a:t>Pain</a:t>
            </a:r>
          </a:p>
          <a:p>
            <a:pPr lvl="1"/>
            <a:r>
              <a:rPr lang="en-US" altLang="en-US"/>
              <a:t>Kallikrein is a potent activator of Hageman factor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a:extLst>
              <a:ext uri="{FF2B5EF4-FFF2-40B4-BE49-F238E27FC236}">
                <a16:creationId xmlns:a16="http://schemas.microsoft.com/office/drawing/2014/main" id="{63F76C0C-A8C7-4926-54D0-67E1FAEA6B84}"/>
              </a:ext>
            </a:extLst>
          </p:cNvPr>
          <p:cNvSpPr>
            <a:spLocks noGrp="1" noChangeArrowheads="1"/>
          </p:cNvSpPr>
          <p:nvPr>
            <p:ph type="title"/>
          </p:nvPr>
        </p:nvSpPr>
        <p:spPr/>
        <p:txBody>
          <a:bodyPr/>
          <a:lstStyle/>
          <a:p>
            <a:r>
              <a:rPr lang="en-US" altLang="en-US" sz="4000"/>
              <a:t>Inflammation</a:t>
            </a:r>
            <a:br>
              <a:rPr lang="en-US" altLang="en-US" sz="4000"/>
            </a:br>
            <a:r>
              <a:rPr lang="en-US" altLang="en-US" sz="3600">
                <a:solidFill>
                  <a:schemeClr val="accent2"/>
                </a:solidFill>
              </a:rPr>
              <a:t>Chemical Mediators of Inflammation</a:t>
            </a:r>
            <a:endParaRPr lang="en-US" altLang="en-US"/>
          </a:p>
        </p:txBody>
      </p:sp>
      <p:sp>
        <p:nvSpPr>
          <p:cNvPr id="266243" name="Rectangle 3">
            <a:extLst>
              <a:ext uri="{FF2B5EF4-FFF2-40B4-BE49-F238E27FC236}">
                <a16:creationId xmlns:a16="http://schemas.microsoft.com/office/drawing/2014/main" id="{2289CE82-01E2-FF44-4FC9-6501CAD0FD85}"/>
              </a:ext>
            </a:extLst>
          </p:cNvPr>
          <p:cNvSpPr>
            <a:spLocks noGrp="1" noChangeArrowheads="1"/>
          </p:cNvSpPr>
          <p:nvPr>
            <p:ph type="body" idx="1"/>
          </p:nvPr>
        </p:nvSpPr>
        <p:spPr/>
        <p:txBody>
          <a:bodyPr/>
          <a:lstStyle/>
          <a:p>
            <a:r>
              <a:rPr lang="en-US" altLang="en-US" sz="2800"/>
              <a:t>Coagulation pathway</a:t>
            </a:r>
          </a:p>
          <a:p>
            <a:r>
              <a:rPr lang="en-US" altLang="en-US" sz="2800"/>
              <a:t>Fibrinolytic pathway</a:t>
            </a:r>
          </a:p>
          <a:p>
            <a:pPr lvl="1"/>
            <a:r>
              <a:rPr lang="en-US" altLang="en-US" sz="2400"/>
              <a:t>Both systems are induced by activated factor XIIa (Hageman factor or tissue factor)</a:t>
            </a:r>
          </a:p>
          <a:p>
            <a:pPr lvl="2"/>
            <a:r>
              <a:rPr lang="en-US" altLang="en-US" sz="2000"/>
              <a:t>See Fig. 2-14, showing Hageman factor interaction with the kinin and complement cascade</a:t>
            </a:r>
          </a:p>
          <a:p>
            <a:pPr lvl="1"/>
            <a:r>
              <a:rPr lang="en-US" altLang="en-US" sz="2400"/>
              <a:t>The coagulation and fibrinolytic systems complement and counterbalance each other</a:t>
            </a:r>
          </a:p>
          <a:p>
            <a:pPr lvl="1"/>
            <a:r>
              <a:rPr lang="en-US" altLang="en-US" sz="2400"/>
              <a:t>Most important molecules are fibrinogen, fibrin, thrombin, plasminogen, and plasmin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a:extLst>
              <a:ext uri="{FF2B5EF4-FFF2-40B4-BE49-F238E27FC236}">
                <a16:creationId xmlns:a16="http://schemas.microsoft.com/office/drawing/2014/main" id="{14D2DE0F-491D-B87A-F9F4-9F7C23737B2C}"/>
              </a:ext>
            </a:extLst>
          </p:cNvPr>
          <p:cNvSpPr>
            <a:spLocks noGrp="1" noChangeArrowheads="1"/>
          </p:cNvSpPr>
          <p:nvPr>
            <p:ph type="title"/>
          </p:nvPr>
        </p:nvSpPr>
        <p:spPr/>
        <p:txBody>
          <a:bodyPr/>
          <a:lstStyle/>
          <a:p>
            <a:r>
              <a:rPr lang="en-US" altLang="en-US" sz="4000"/>
              <a:t>Inflammation</a:t>
            </a:r>
            <a:br>
              <a:rPr lang="en-US" altLang="en-US" sz="4000"/>
            </a:br>
            <a:r>
              <a:rPr lang="en-US" altLang="en-US" sz="3600">
                <a:solidFill>
                  <a:schemeClr val="accent2"/>
                </a:solidFill>
              </a:rPr>
              <a:t>Chemical Mediators of Inflammation</a:t>
            </a:r>
            <a:endParaRPr lang="en-US" altLang="en-US"/>
          </a:p>
        </p:txBody>
      </p:sp>
      <p:sp>
        <p:nvSpPr>
          <p:cNvPr id="268291" name="Rectangle 3">
            <a:extLst>
              <a:ext uri="{FF2B5EF4-FFF2-40B4-BE49-F238E27FC236}">
                <a16:creationId xmlns:a16="http://schemas.microsoft.com/office/drawing/2014/main" id="{9BD43BDE-920C-0626-37BF-CA42C19F3479}"/>
              </a:ext>
            </a:extLst>
          </p:cNvPr>
          <p:cNvSpPr>
            <a:spLocks noGrp="1" noChangeArrowheads="1"/>
          </p:cNvSpPr>
          <p:nvPr>
            <p:ph type="body" idx="1"/>
          </p:nvPr>
        </p:nvSpPr>
        <p:spPr/>
        <p:txBody>
          <a:bodyPr/>
          <a:lstStyle/>
          <a:p>
            <a:r>
              <a:rPr lang="en-US" altLang="en-US"/>
              <a:t>Platelet activating factor</a:t>
            </a:r>
          </a:p>
          <a:p>
            <a:pPr lvl="1"/>
            <a:r>
              <a:rPr lang="en-US" altLang="en-US"/>
              <a:t>Numerous effects, including vasodilation and increased vascular permeability, with 100-10,000-fold increased activity, with respect to those actions, when compared to histamine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B4DA06A-0A65-6498-BAEC-F5E02CCA14C4}"/>
              </a:ext>
            </a:extLst>
          </p:cNvPr>
          <p:cNvSpPr>
            <a:spLocks noGrp="1" noChangeArrowheads="1"/>
          </p:cNvSpPr>
          <p:nvPr>
            <p:ph type="title"/>
          </p:nvPr>
        </p:nvSpPr>
        <p:spPr>
          <a:xfrm>
            <a:off x="228600" y="342900"/>
            <a:ext cx="8839200" cy="1104900"/>
          </a:xfrm>
          <a:noFill/>
          <a:ln/>
        </p:spPr>
        <p:txBody>
          <a:bodyPr lIns="90488" tIns="44450" rIns="90488" bIns="44450" anchor="b"/>
          <a:lstStyle/>
          <a:p>
            <a:r>
              <a:rPr lang="en-US" altLang="en-US"/>
              <a:t>  Inflammation</a:t>
            </a:r>
            <a:br>
              <a:rPr lang="en-US" altLang="en-US"/>
            </a:br>
            <a:r>
              <a:rPr lang="en-US" altLang="en-US" sz="3600">
                <a:solidFill>
                  <a:schemeClr val="accent2"/>
                </a:solidFill>
              </a:rPr>
              <a:t>What MUST be known!</a:t>
            </a:r>
            <a:endParaRPr lang="en-US" altLang="en-US"/>
          </a:p>
        </p:txBody>
      </p:sp>
      <p:sp>
        <p:nvSpPr>
          <p:cNvPr id="6147" name="Rectangle 3">
            <a:extLst>
              <a:ext uri="{FF2B5EF4-FFF2-40B4-BE49-F238E27FC236}">
                <a16:creationId xmlns:a16="http://schemas.microsoft.com/office/drawing/2014/main" id="{044091EA-413A-0D3A-8008-730A9183FB90}"/>
              </a:ext>
            </a:extLst>
          </p:cNvPr>
          <p:cNvSpPr>
            <a:spLocks noGrp="1" noChangeArrowheads="1"/>
          </p:cNvSpPr>
          <p:nvPr>
            <p:ph type="body" idx="1"/>
          </p:nvPr>
        </p:nvSpPr>
        <p:spPr>
          <a:xfrm>
            <a:off x="914400" y="1447800"/>
            <a:ext cx="7924800" cy="5181600"/>
          </a:xfrm>
          <a:noFill/>
          <a:ln/>
        </p:spPr>
        <p:txBody>
          <a:bodyPr lIns="90488" tIns="44450" rIns="90488" bIns="44450"/>
          <a:lstStyle/>
          <a:p>
            <a:pPr>
              <a:lnSpc>
                <a:spcPct val="90000"/>
              </a:lnSpc>
            </a:pPr>
            <a:r>
              <a:rPr lang="en-US" altLang="en-US"/>
              <a:t>Understanding pathogenic mechanisms is diagnostically important</a:t>
            </a:r>
          </a:p>
          <a:p>
            <a:pPr>
              <a:lnSpc>
                <a:spcPct val="90000"/>
              </a:lnSpc>
            </a:pPr>
            <a:r>
              <a:rPr lang="en-US" altLang="en-US"/>
              <a:t>Amplification of the initial response is key</a:t>
            </a:r>
          </a:p>
          <a:p>
            <a:pPr>
              <a:lnSpc>
                <a:spcPct val="90000"/>
              </a:lnSpc>
            </a:pPr>
            <a:r>
              <a:rPr lang="en-US" altLang="en-US"/>
              <a:t>Inflammation persists until the inciting stimulus is removed and the mediators are dissipated or inhibited</a:t>
            </a:r>
          </a:p>
          <a:p>
            <a:pPr>
              <a:lnSpc>
                <a:spcPct val="90000"/>
              </a:lnSpc>
            </a:pPr>
            <a:r>
              <a:rPr lang="en-US" altLang="en-US"/>
              <a:t>Inflammation is potentially dangerous, and must usually be constrained</a:t>
            </a:r>
          </a:p>
          <a:p>
            <a:pPr>
              <a:lnSpc>
                <a:spcPct val="90000"/>
              </a:lnSpc>
            </a:pPr>
            <a:r>
              <a:rPr lang="en-US" altLang="en-US"/>
              <a:t>Therapeutic strategies target critical control points in pro-inflammatory pathways</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a:extLst>
              <a:ext uri="{FF2B5EF4-FFF2-40B4-BE49-F238E27FC236}">
                <a16:creationId xmlns:a16="http://schemas.microsoft.com/office/drawing/2014/main" id="{131E81F3-18A8-903D-2563-4BBAC5F33284}"/>
              </a:ext>
            </a:extLst>
          </p:cNvPr>
          <p:cNvSpPr>
            <a:spLocks noGrp="1" noChangeArrowheads="1"/>
          </p:cNvSpPr>
          <p:nvPr>
            <p:ph type="title"/>
          </p:nvPr>
        </p:nvSpPr>
        <p:spPr/>
        <p:txBody>
          <a:bodyPr/>
          <a:lstStyle/>
          <a:p>
            <a:r>
              <a:rPr lang="en-US" altLang="en-US" sz="4000"/>
              <a:t>Inflammation</a:t>
            </a:r>
            <a:br>
              <a:rPr lang="en-US" altLang="en-US" sz="4000"/>
            </a:br>
            <a:r>
              <a:rPr lang="tr-TR" altLang="en-US" sz="3600">
                <a:solidFill>
                  <a:schemeClr val="accent2"/>
                </a:solidFill>
              </a:rPr>
              <a:t>Kimyasal İnflamasyon Mediyatörleri</a:t>
            </a:r>
            <a:endParaRPr lang="en-US" altLang="en-US"/>
          </a:p>
        </p:txBody>
      </p:sp>
      <p:sp>
        <p:nvSpPr>
          <p:cNvPr id="269315" name="Rectangle 3">
            <a:extLst>
              <a:ext uri="{FF2B5EF4-FFF2-40B4-BE49-F238E27FC236}">
                <a16:creationId xmlns:a16="http://schemas.microsoft.com/office/drawing/2014/main" id="{8FEB8927-6E6F-7EF8-5269-53CAC79368E3}"/>
              </a:ext>
            </a:extLst>
          </p:cNvPr>
          <p:cNvSpPr>
            <a:spLocks noGrp="1" noChangeArrowheads="1"/>
          </p:cNvSpPr>
          <p:nvPr>
            <p:ph type="body" idx="1"/>
          </p:nvPr>
        </p:nvSpPr>
        <p:spPr>
          <a:xfrm>
            <a:off x="762000" y="2286000"/>
            <a:ext cx="7772400" cy="4114800"/>
          </a:xfrm>
        </p:spPr>
        <p:txBody>
          <a:bodyPr/>
          <a:lstStyle/>
          <a:p>
            <a:r>
              <a:rPr lang="tr-TR" altLang="en-US"/>
              <a:t>Sitokinlerin önemi</a:t>
            </a:r>
            <a:endParaRPr lang="en-US" altLang="en-US"/>
          </a:p>
          <a:p>
            <a:pPr lvl="1"/>
            <a:r>
              <a:rPr lang="en-US" altLang="en-US"/>
              <a:t>Interleukin 1- endoteli</a:t>
            </a:r>
            <a:r>
              <a:rPr lang="tr-TR" altLang="en-US"/>
              <a:t>y</a:t>
            </a:r>
            <a:r>
              <a:rPr lang="en-US" altLang="en-US"/>
              <a:t>al </a:t>
            </a:r>
            <a:r>
              <a:rPr lang="tr-TR" altLang="en-US"/>
              <a:t>hücre aktivasyonu</a:t>
            </a:r>
            <a:endParaRPr lang="en-US" altLang="en-US"/>
          </a:p>
          <a:p>
            <a:pPr lvl="1"/>
            <a:r>
              <a:rPr lang="en-US" altLang="en-US"/>
              <a:t>Interleukin 2 (T </a:t>
            </a:r>
            <a:r>
              <a:rPr lang="tr-TR" altLang="en-US"/>
              <a:t>hücre büyüme faktörü</a:t>
            </a:r>
            <a:r>
              <a:rPr lang="en-US" altLang="en-US"/>
              <a:t>)</a:t>
            </a:r>
          </a:p>
          <a:p>
            <a:pPr lvl="1"/>
            <a:r>
              <a:rPr lang="en-US" altLang="en-US"/>
              <a:t>T</a:t>
            </a:r>
            <a:r>
              <a:rPr lang="tr-TR" altLang="en-US"/>
              <a:t>NF</a:t>
            </a:r>
            <a:r>
              <a:rPr lang="en-US" altLang="en-US">
                <a:latin typeface="Symbol" pitchFamily="2" charset="2"/>
              </a:rPr>
              <a:t>a (</a:t>
            </a:r>
            <a:r>
              <a:rPr lang="tr-TR" altLang="en-US"/>
              <a:t>kaşektin</a:t>
            </a:r>
            <a:r>
              <a:rPr lang="en-US" altLang="en-US"/>
              <a:t>)</a:t>
            </a:r>
            <a:endParaRPr lang="en-US" altLang="en-US">
              <a:latin typeface="Symbol" pitchFamily="2" charset="2"/>
            </a:endParaRPr>
          </a:p>
          <a:p>
            <a:pPr lvl="1"/>
            <a:r>
              <a:rPr lang="en-US" altLang="en-US"/>
              <a:t>T</a:t>
            </a:r>
            <a:r>
              <a:rPr lang="tr-TR" altLang="en-US"/>
              <a:t>NF</a:t>
            </a:r>
            <a:r>
              <a:rPr lang="en-US" altLang="en-US"/>
              <a:t> </a:t>
            </a:r>
            <a:r>
              <a:rPr lang="en-US" altLang="en-US">
                <a:latin typeface="Symbol" pitchFamily="2" charset="2"/>
              </a:rPr>
              <a:t>b</a:t>
            </a:r>
            <a:r>
              <a:rPr lang="en-US" altLang="en-US"/>
              <a:t> (l</a:t>
            </a:r>
            <a:r>
              <a:rPr lang="tr-TR" altLang="en-US"/>
              <a:t>enfotoksin</a:t>
            </a:r>
            <a:r>
              <a:rPr lang="en-US" altLang="en-US"/>
              <a:t>)</a:t>
            </a:r>
          </a:p>
          <a:p>
            <a:pPr lvl="1"/>
            <a:r>
              <a:rPr lang="tr-TR" altLang="en-US"/>
              <a:t>Muhtelif koloni stimüle edici faktör (etki ettikleri stemm cell’e göre isimlendirilir)</a:t>
            </a:r>
            <a:endParaRPr lang="en-US" altLang="en-US"/>
          </a:p>
          <a:p>
            <a:pPr lvl="1"/>
            <a:r>
              <a:rPr lang="tr-TR" altLang="en-US"/>
              <a:t>Kemokinler</a:t>
            </a:r>
            <a:r>
              <a:rPr lang="en-US" altLang="en-US"/>
              <a:t> – </a:t>
            </a:r>
            <a:r>
              <a:rPr lang="tr-TR" altLang="en-US"/>
              <a:t>kemotaksi için önemlidir</a:t>
            </a:r>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Rectangle 3">
            <a:extLst>
              <a:ext uri="{FF2B5EF4-FFF2-40B4-BE49-F238E27FC236}">
                <a16:creationId xmlns:a16="http://schemas.microsoft.com/office/drawing/2014/main" id="{48212F36-B86D-5A51-A47B-BF8543D557A7}"/>
              </a:ext>
            </a:extLst>
          </p:cNvPr>
          <p:cNvSpPr>
            <a:spLocks noGrp="1" noChangeArrowheads="1"/>
          </p:cNvSpPr>
          <p:nvPr>
            <p:ph type="body" idx="1"/>
          </p:nvPr>
        </p:nvSpPr>
        <p:spPr>
          <a:xfrm>
            <a:off x="762000" y="2362200"/>
            <a:ext cx="7772400" cy="4114800"/>
          </a:xfrm>
        </p:spPr>
        <p:txBody>
          <a:bodyPr/>
          <a:lstStyle/>
          <a:p>
            <a:r>
              <a:rPr lang="en-US" altLang="en-US"/>
              <a:t>Nitri</a:t>
            </a:r>
            <a:r>
              <a:rPr lang="tr-TR" altLang="en-US"/>
              <a:t>k</a:t>
            </a:r>
            <a:r>
              <a:rPr lang="en-US" altLang="en-US"/>
              <a:t> o</a:t>
            </a:r>
            <a:r>
              <a:rPr lang="tr-TR" altLang="en-US"/>
              <a:t>ksi</a:t>
            </a:r>
            <a:r>
              <a:rPr lang="en-US" altLang="en-US"/>
              <a:t>d (NO)</a:t>
            </a:r>
          </a:p>
          <a:p>
            <a:pPr lvl="1"/>
            <a:r>
              <a:rPr lang="en-US" altLang="en-US"/>
              <a:t>NO s</a:t>
            </a:r>
            <a:r>
              <a:rPr lang="tr-TR" altLang="en-US"/>
              <a:t>entaz</a:t>
            </a:r>
            <a:r>
              <a:rPr lang="en-US" altLang="en-US"/>
              <a:t> (NOS)</a:t>
            </a:r>
            <a:r>
              <a:rPr lang="tr-TR" altLang="en-US"/>
              <a:t> ile oluşur</a:t>
            </a:r>
            <a:endParaRPr lang="en-US" altLang="en-US"/>
          </a:p>
          <a:p>
            <a:pPr lvl="2"/>
            <a:r>
              <a:rPr lang="tr-TR" altLang="en-US"/>
              <a:t>Devamlı olarak endoteliyal ve nöronal hücrelerde ekspresse olur.</a:t>
            </a:r>
            <a:r>
              <a:rPr lang="en-US" altLang="en-US"/>
              <a:t> </a:t>
            </a:r>
            <a:r>
              <a:rPr lang="tr-TR" altLang="en-US"/>
              <a:t>Kalsiyum influx’ı ile hızla artabilir</a:t>
            </a:r>
            <a:r>
              <a:rPr lang="en-US" altLang="en-US"/>
              <a:t>.</a:t>
            </a:r>
          </a:p>
          <a:p>
            <a:pPr lvl="2"/>
            <a:r>
              <a:rPr lang="en-US" altLang="en-US"/>
              <a:t>Ind</a:t>
            </a:r>
            <a:r>
              <a:rPr lang="tr-TR" altLang="en-US"/>
              <a:t>üklenebilir </a:t>
            </a:r>
            <a:r>
              <a:rPr lang="en-US" altLang="en-US"/>
              <a:t>NOS – </a:t>
            </a:r>
            <a:r>
              <a:rPr lang="tr-TR" altLang="en-US"/>
              <a:t>Makrofaşlarda</a:t>
            </a:r>
            <a:r>
              <a:rPr lang="en-US" altLang="en-US"/>
              <a:t> TNF-</a:t>
            </a:r>
            <a:r>
              <a:rPr lang="en-US" altLang="en-US">
                <a:latin typeface="Symbol" pitchFamily="2" charset="2"/>
              </a:rPr>
              <a:t>a</a:t>
            </a:r>
            <a:r>
              <a:rPr lang="en-US" altLang="en-US"/>
              <a:t> </a:t>
            </a:r>
            <a:r>
              <a:rPr lang="tr-TR" altLang="en-US"/>
              <a:t>veya</a:t>
            </a:r>
            <a:r>
              <a:rPr lang="en-US" altLang="en-US"/>
              <a:t> IFN-</a:t>
            </a:r>
            <a:r>
              <a:rPr lang="en-US" altLang="en-US">
                <a:latin typeface="Symbol" pitchFamily="2" charset="2"/>
              </a:rPr>
              <a:t>g</a:t>
            </a:r>
            <a:r>
              <a:rPr lang="tr-TR" altLang="en-US">
                <a:latin typeface="Symbol" pitchFamily="2" charset="2"/>
              </a:rPr>
              <a:t>  </a:t>
            </a:r>
            <a:r>
              <a:rPr lang="tr-TR" altLang="en-US"/>
              <a:t>ile indüklenir</a:t>
            </a:r>
            <a:endParaRPr lang="en-US" altLang="en-US"/>
          </a:p>
          <a:p>
            <a:pPr lvl="1"/>
            <a:r>
              <a:rPr lang="tr-TR" altLang="en-US"/>
              <a:t>Kuvvetli vazodilatör</a:t>
            </a:r>
            <a:endParaRPr lang="en-US" altLang="en-US"/>
          </a:p>
          <a:p>
            <a:pPr lvl="1"/>
            <a:r>
              <a:rPr lang="tr-TR" altLang="en-US"/>
              <a:t>Septik şok patogenezinde rol oynar</a:t>
            </a:r>
            <a:endParaRPr lang="en-US" altLang="en-US"/>
          </a:p>
        </p:txBody>
      </p:sp>
      <p:sp>
        <p:nvSpPr>
          <p:cNvPr id="270342" name="Rectangle 6">
            <a:extLst>
              <a:ext uri="{FF2B5EF4-FFF2-40B4-BE49-F238E27FC236}">
                <a16:creationId xmlns:a16="http://schemas.microsoft.com/office/drawing/2014/main" id="{1A934C03-AECC-904A-D70F-7FE536F879BD}"/>
              </a:ext>
            </a:extLst>
          </p:cNvPr>
          <p:cNvSpPr>
            <a:spLocks noGrp="1" noChangeArrowheads="1"/>
          </p:cNvSpPr>
          <p:nvPr>
            <p:ph type="title"/>
          </p:nvPr>
        </p:nvSpPr>
        <p:spPr>
          <a:noFill/>
          <a:ln/>
        </p:spPr>
        <p:txBody>
          <a:bodyPr/>
          <a:lstStyle/>
          <a:p>
            <a:r>
              <a:rPr lang="en-US" altLang="en-US" sz="4000"/>
              <a:t>Inflammation</a:t>
            </a:r>
            <a:br>
              <a:rPr lang="en-US" altLang="en-US" sz="4000"/>
            </a:br>
            <a:r>
              <a:rPr lang="tr-TR" altLang="en-US" sz="3600">
                <a:solidFill>
                  <a:schemeClr val="accent2"/>
                </a:solidFill>
              </a:rPr>
              <a:t>Kimyasal İnflamasyon Mediyatörleri</a:t>
            </a:r>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122E13BD-CFEC-7068-EF86-6BEB08B13D73}"/>
              </a:ext>
            </a:extLst>
          </p:cNvPr>
          <p:cNvSpPr>
            <a:spLocks noGrp="1" noChangeArrowheads="1"/>
          </p:cNvSpPr>
          <p:nvPr>
            <p:ph type="title"/>
          </p:nvPr>
        </p:nvSpPr>
        <p:spPr>
          <a:xfrm>
            <a:off x="381000" y="533400"/>
            <a:ext cx="8458200" cy="1143000"/>
          </a:xfrm>
        </p:spPr>
        <p:txBody>
          <a:bodyPr/>
          <a:lstStyle/>
          <a:p>
            <a:r>
              <a:rPr lang="en-US" altLang="en-US" sz="4000"/>
              <a:t>Inflammation</a:t>
            </a:r>
            <a:br>
              <a:rPr lang="en-US" altLang="en-US" sz="7200"/>
            </a:br>
            <a:r>
              <a:rPr lang="en-US" altLang="en-US" sz="3600">
                <a:solidFill>
                  <a:schemeClr val="accent2"/>
                </a:solidFill>
              </a:rPr>
              <a:t>Leukocyte Extravasation and Phagocytosis</a:t>
            </a:r>
            <a:endParaRPr lang="en-US" altLang="en-US"/>
          </a:p>
        </p:txBody>
      </p:sp>
      <p:sp>
        <p:nvSpPr>
          <p:cNvPr id="158723" name="Rectangle 3">
            <a:extLst>
              <a:ext uri="{FF2B5EF4-FFF2-40B4-BE49-F238E27FC236}">
                <a16:creationId xmlns:a16="http://schemas.microsoft.com/office/drawing/2014/main" id="{E219BF14-B5AD-849A-65C9-7AFEDC4606B5}"/>
              </a:ext>
            </a:extLst>
          </p:cNvPr>
          <p:cNvSpPr>
            <a:spLocks noGrp="1" noChangeArrowheads="1"/>
          </p:cNvSpPr>
          <p:nvPr>
            <p:ph type="body" idx="1"/>
          </p:nvPr>
        </p:nvSpPr>
        <p:spPr/>
        <p:txBody>
          <a:bodyPr/>
          <a:lstStyle/>
          <a:p>
            <a:r>
              <a:rPr lang="en-US" altLang="en-US"/>
              <a:t>Margination, rolling, and adhesion</a:t>
            </a:r>
          </a:p>
          <a:p>
            <a:r>
              <a:rPr lang="en-US" altLang="en-US"/>
              <a:t>Transmigration (diapedesis)</a:t>
            </a:r>
          </a:p>
          <a:p>
            <a:r>
              <a:rPr lang="en-US" altLang="en-US"/>
              <a:t>Migration toward the site of injury along a chemokine gradient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331AE527-0494-0463-98B5-ABFB00519EEC}"/>
              </a:ext>
            </a:extLst>
          </p:cNvPr>
          <p:cNvSpPr>
            <a:spLocks noGrp="1" noChangeArrowheads="1"/>
          </p:cNvSpPr>
          <p:nvPr>
            <p:ph type="title"/>
          </p:nvPr>
        </p:nvSpPr>
        <p:spPr/>
        <p:txBody>
          <a:bodyPr/>
          <a:lstStyle/>
          <a:p>
            <a:r>
              <a:rPr lang="en-US" altLang="en-US"/>
              <a:t>Inflammation</a:t>
            </a:r>
            <a:br>
              <a:rPr lang="en-US" altLang="en-US"/>
            </a:br>
            <a:r>
              <a:rPr lang="en-US" altLang="en-US" sz="3600">
                <a:solidFill>
                  <a:schemeClr val="accent2"/>
                </a:solidFill>
              </a:rPr>
              <a:t>Margination and Pavementing</a:t>
            </a:r>
            <a:endParaRPr lang="en-US" altLang="en-US"/>
          </a:p>
        </p:txBody>
      </p:sp>
      <p:pic>
        <p:nvPicPr>
          <p:cNvPr id="73731" name="Picture 3">
            <a:extLst>
              <a:ext uri="{FF2B5EF4-FFF2-40B4-BE49-F238E27FC236}">
                <a16:creationId xmlns:a16="http://schemas.microsoft.com/office/drawing/2014/main" id="{670688FD-E5B7-82CE-0CD9-43101C91A7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57400"/>
            <a:ext cx="6019800" cy="4090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D547FBE0-E745-9CCD-0729-CC86C6F1666E}"/>
              </a:ext>
            </a:extLst>
          </p:cNvPr>
          <p:cNvSpPr>
            <a:spLocks noGrp="1" noChangeArrowheads="1"/>
          </p:cNvSpPr>
          <p:nvPr>
            <p:ph type="title"/>
          </p:nvPr>
        </p:nvSpPr>
        <p:spPr>
          <a:xfrm>
            <a:off x="0" y="228600"/>
            <a:ext cx="9067800" cy="1447800"/>
          </a:xfrm>
          <a:noFill/>
          <a:ln/>
        </p:spPr>
        <p:txBody>
          <a:bodyPr lIns="90488" tIns="44450" rIns="90488" bIns="44450" anchor="b"/>
          <a:lstStyle/>
          <a:p>
            <a:r>
              <a:rPr lang="en-US" altLang="en-US"/>
              <a:t>Sequential involvement of </a:t>
            </a:r>
            <a:br>
              <a:rPr lang="en-US" altLang="en-US"/>
            </a:br>
            <a:r>
              <a:rPr lang="en-US" altLang="en-US"/>
              <a:t>adhesion molecules</a:t>
            </a:r>
            <a:r>
              <a:rPr lang="en-US" altLang="en-US" b="1">
                <a:effectLst>
                  <a:outerShdw blurRad="38100" dist="38100" dir="2700000" algn="tl">
                    <a:srgbClr val="000000"/>
                  </a:outerShdw>
                </a:effectLst>
              </a:rPr>
              <a:t> </a:t>
            </a:r>
          </a:p>
        </p:txBody>
      </p:sp>
      <p:sp>
        <p:nvSpPr>
          <p:cNvPr id="43011" name="Line 3">
            <a:extLst>
              <a:ext uri="{FF2B5EF4-FFF2-40B4-BE49-F238E27FC236}">
                <a16:creationId xmlns:a16="http://schemas.microsoft.com/office/drawing/2014/main" id="{99F48307-463B-817F-01C6-C707A16189D0}"/>
              </a:ext>
            </a:extLst>
          </p:cNvPr>
          <p:cNvSpPr>
            <a:spLocks noChangeShapeType="1"/>
          </p:cNvSpPr>
          <p:nvPr/>
        </p:nvSpPr>
        <p:spPr bwMode="auto">
          <a:xfrm>
            <a:off x="693738" y="2819400"/>
            <a:ext cx="6843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2" name="Line 4">
            <a:extLst>
              <a:ext uri="{FF2B5EF4-FFF2-40B4-BE49-F238E27FC236}">
                <a16:creationId xmlns:a16="http://schemas.microsoft.com/office/drawing/2014/main" id="{73C6DF2D-65C4-3D7A-E2CD-ED88B55B903D}"/>
              </a:ext>
            </a:extLst>
          </p:cNvPr>
          <p:cNvSpPr>
            <a:spLocks noChangeShapeType="1"/>
          </p:cNvSpPr>
          <p:nvPr/>
        </p:nvSpPr>
        <p:spPr bwMode="auto">
          <a:xfrm>
            <a:off x="693738" y="4724400"/>
            <a:ext cx="47101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3" name="Oval 5">
            <a:extLst>
              <a:ext uri="{FF2B5EF4-FFF2-40B4-BE49-F238E27FC236}">
                <a16:creationId xmlns:a16="http://schemas.microsoft.com/office/drawing/2014/main" id="{6700BE04-43CF-91E9-A7F2-713458BCF865}"/>
              </a:ext>
            </a:extLst>
          </p:cNvPr>
          <p:cNvSpPr>
            <a:spLocks noChangeArrowheads="1"/>
          </p:cNvSpPr>
          <p:nvPr/>
        </p:nvSpPr>
        <p:spPr bwMode="auto">
          <a:xfrm>
            <a:off x="82550" y="3130550"/>
            <a:ext cx="1130300" cy="11303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4" name="Oval 6">
            <a:extLst>
              <a:ext uri="{FF2B5EF4-FFF2-40B4-BE49-F238E27FC236}">
                <a16:creationId xmlns:a16="http://schemas.microsoft.com/office/drawing/2014/main" id="{66677A14-01F8-FDBC-F0A4-8923CE65A690}"/>
              </a:ext>
            </a:extLst>
          </p:cNvPr>
          <p:cNvSpPr>
            <a:spLocks noChangeArrowheads="1"/>
          </p:cNvSpPr>
          <p:nvPr/>
        </p:nvSpPr>
        <p:spPr bwMode="auto">
          <a:xfrm>
            <a:off x="311150" y="3587750"/>
            <a:ext cx="139700" cy="2921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5" name="Oval 7">
            <a:extLst>
              <a:ext uri="{FF2B5EF4-FFF2-40B4-BE49-F238E27FC236}">
                <a16:creationId xmlns:a16="http://schemas.microsoft.com/office/drawing/2014/main" id="{432060AB-A09F-5A42-3B2C-6C52AF7AF3A5}"/>
              </a:ext>
            </a:extLst>
          </p:cNvPr>
          <p:cNvSpPr>
            <a:spLocks noChangeArrowheads="1"/>
          </p:cNvSpPr>
          <p:nvPr/>
        </p:nvSpPr>
        <p:spPr bwMode="auto">
          <a:xfrm>
            <a:off x="463550" y="3282950"/>
            <a:ext cx="215900" cy="2159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6" name="Oval 8">
            <a:extLst>
              <a:ext uri="{FF2B5EF4-FFF2-40B4-BE49-F238E27FC236}">
                <a16:creationId xmlns:a16="http://schemas.microsoft.com/office/drawing/2014/main" id="{5ED988BD-9500-6D68-075D-2E527AFD76FB}"/>
              </a:ext>
            </a:extLst>
          </p:cNvPr>
          <p:cNvSpPr>
            <a:spLocks noChangeArrowheads="1"/>
          </p:cNvSpPr>
          <p:nvPr/>
        </p:nvSpPr>
        <p:spPr bwMode="auto">
          <a:xfrm>
            <a:off x="768350" y="3282950"/>
            <a:ext cx="215900" cy="2921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7" name="Line 9">
            <a:extLst>
              <a:ext uri="{FF2B5EF4-FFF2-40B4-BE49-F238E27FC236}">
                <a16:creationId xmlns:a16="http://schemas.microsoft.com/office/drawing/2014/main" id="{EDC6BF24-F027-49AD-B4AF-543CAB3656F1}"/>
              </a:ext>
            </a:extLst>
          </p:cNvPr>
          <p:cNvSpPr>
            <a:spLocks noChangeShapeType="1"/>
          </p:cNvSpPr>
          <p:nvPr/>
        </p:nvSpPr>
        <p:spPr bwMode="auto">
          <a:xfrm flipV="1">
            <a:off x="388938" y="3424238"/>
            <a:ext cx="61912" cy="1635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8" name="Line 10">
            <a:extLst>
              <a:ext uri="{FF2B5EF4-FFF2-40B4-BE49-F238E27FC236}">
                <a16:creationId xmlns:a16="http://schemas.microsoft.com/office/drawing/2014/main" id="{4C74BD38-3327-C58A-590C-E7C13A947E15}"/>
              </a:ext>
            </a:extLst>
          </p:cNvPr>
          <p:cNvSpPr>
            <a:spLocks noChangeShapeType="1"/>
          </p:cNvSpPr>
          <p:nvPr/>
        </p:nvSpPr>
        <p:spPr bwMode="auto">
          <a:xfrm>
            <a:off x="693738" y="3429000"/>
            <a:ext cx="619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9" name="Oval 11">
            <a:extLst>
              <a:ext uri="{FF2B5EF4-FFF2-40B4-BE49-F238E27FC236}">
                <a16:creationId xmlns:a16="http://schemas.microsoft.com/office/drawing/2014/main" id="{8658AB3B-B0C4-F2FC-9D99-02CC5BB81661}"/>
              </a:ext>
            </a:extLst>
          </p:cNvPr>
          <p:cNvSpPr>
            <a:spLocks noChangeArrowheads="1"/>
          </p:cNvSpPr>
          <p:nvPr/>
        </p:nvSpPr>
        <p:spPr bwMode="auto">
          <a:xfrm>
            <a:off x="692150" y="4578350"/>
            <a:ext cx="2425700" cy="139700"/>
          </a:xfrm>
          <a:prstGeom prst="ellipse">
            <a:avLst/>
          </a:prstGeom>
          <a:solidFill>
            <a:srgbClr val="FFC5C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0" name="Oval 12">
            <a:extLst>
              <a:ext uri="{FF2B5EF4-FFF2-40B4-BE49-F238E27FC236}">
                <a16:creationId xmlns:a16="http://schemas.microsoft.com/office/drawing/2014/main" id="{075BA9E5-F898-B0AF-A610-A9D7B974A1E2}"/>
              </a:ext>
            </a:extLst>
          </p:cNvPr>
          <p:cNvSpPr>
            <a:spLocks noChangeArrowheads="1"/>
          </p:cNvSpPr>
          <p:nvPr/>
        </p:nvSpPr>
        <p:spPr bwMode="auto">
          <a:xfrm>
            <a:off x="3130550" y="4578350"/>
            <a:ext cx="2349500" cy="139700"/>
          </a:xfrm>
          <a:prstGeom prst="ellipse">
            <a:avLst/>
          </a:prstGeom>
          <a:solidFill>
            <a:srgbClr val="F7668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1" name="Oval 13">
            <a:extLst>
              <a:ext uri="{FF2B5EF4-FFF2-40B4-BE49-F238E27FC236}">
                <a16:creationId xmlns:a16="http://schemas.microsoft.com/office/drawing/2014/main" id="{6E4E350D-3CDF-EC0C-4B2B-089BCEEB3BFE}"/>
              </a:ext>
            </a:extLst>
          </p:cNvPr>
          <p:cNvSpPr>
            <a:spLocks noChangeArrowheads="1"/>
          </p:cNvSpPr>
          <p:nvPr/>
        </p:nvSpPr>
        <p:spPr bwMode="auto">
          <a:xfrm>
            <a:off x="5873750" y="4578350"/>
            <a:ext cx="2120900" cy="139700"/>
          </a:xfrm>
          <a:prstGeom prst="ellipse">
            <a:avLst/>
          </a:prstGeom>
          <a:solidFill>
            <a:srgbClr val="CF0E3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2" name="Oval 14">
            <a:extLst>
              <a:ext uri="{FF2B5EF4-FFF2-40B4-BE49-F238E27FC236}">
                <a16:creationId xmlns:a16="http://schemas.microsoft.com/office/drawing/2014/main" id="{D6FCF17D-2936-049A-F7B2-C7651205DAEE}"/>
              </a:ext>
            </a:extLst>
          </p:cNvPr>
          <p:cNvSpPr>
            <a:spLocks noChangeArrowheads="1"/>
          </p:cNvSpPr>
          <p:nvPr/>
        </p:nvSpPr>
        <p:spPr bwMode="auto">
          <a:xfrm>
            <a:off x="768350" y="2825750"/>
            <a:ext cx="2197100" cy="139700"/>
          </a:xfrm>
          <a:prstGeom prst="ellipse">
            <a:avLst/>
          </a:prstGeom>
          <a:solidFill>
            <a:srgbClr val="FFC5C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3" name="Oval 15">
            <a:extLst>
              <a:ext uri="{FF2B5EF4-FFF2-40B4-BE49-F238E27FC236}">
                <a16:creationId xmlns:a16="http://schemas.microsoft.com/office/drawing/2014/main" id="{AC2C2BEA-C7B7-FC44-CD84-7E57BD89F000}"/>
              </a:ext>
            </a:extLst>
          </p:cNvPr>
          <p:cNvSpPr>
            <a:spLocks noChangeArrowheads="1"/>
          </p:cNvSpPr>
          <p:nvPr/>
        </p:nvSpPr>
        <p:spPr bwMode="auto">
          <a:xfrm>
            <a:off x="2978150" y="2825750"/>
            <a:ext cx="2197100" cy="139700"/>
          </a:xfrm>
          <a:prstGeom prst="ellipse">
            <a:avLst/>
          </a:prstGeom>
          <a:solidFill>
            <a:srgbClr val="F7668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4" name="Oval 16">
            <a:extLst>
              <a:ext uri="{FF2B5EF4-FFF2-40B4-BE49-F238E27FC236}">
                <a16:creationId xmlns:a16="http://schemas.microsoft.com/office/drawing/2014/main" id="{B629401F-EC2A-E521-AD65-A6C04C55CCC4}"/>
              </a:ext>
            </a:extLst>
          </p:cNvPr>
          <p:cNvSpPr>
            <a:spLocks noChangeArrowheads="1"/>
          </p:cNvSpPr>
          <p:nvPr/>
        </p:nvSpPr>
        <p:spPr bwMode="auto">
          <a:xfrm>
            <a:off x="5187950" y="2825750"/>
            <a:ext cx="2349500" cy="139700"/>
          </a:xfrm>
          <a:prstGeom prst="ellipse">
            <a:avLst/>
          </a:prstGeom>
          <a:solidFill>
            <a:srgbClr val="CF0E3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5" name="Oval 17">
            <a:extLst>
              <a:ext uri="{FF2B5EF4-FFF2-40B4-BE49-F238E27FC236}">
                <a16:creationId xmlns:a16="http://schemas.microsoft.com/office/drawing/2014/main" id="{11D9358F-3284-60BF-30F7-69B733680699}"/>
              </a:ext>
            </a:extLst>
          </p:cNvPr>
          <p:cNvSpPr>
            <a:spLocks noChangeArrowheads="1"/>
          </p:cNvSpPr>
          <p:nvPr/>
        </p:nvSpPr>
        <p:spPr bwMode="auto">
          <a:xfrm rot="17400000">
            <a:off x="1377950" y="3359150"/>
            <a:ext cx="1130300" cy="11303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6" name="Oval 18">
            <a:extLst>
              <a:ext uri="{FF2B5EF4-FFF2-40B4-BE49-F238E27FC236}">
                <a16:creationId xmlns:a16="http://schemas.microsoft.com/office/drawing/2014/main" id="{62401D37-28B5-EB68-CAC8-554B028E611F}"/>
              </a:ext>
            </a:extLst>
          </p:cNvPr>
          <p:cNvSpPr>
            <a:spLocks noChangeArrowheads="1"/>
          </p:cNvSpPr>
          <p:nvPr/>
        </p:nvSpPr>
        <p:spPr bwMode="auto">
          <a:xfrm rot="17400000">
            <a:off x="1606550" y="3740150"/>
            <a:ext cx="139700" cy="2921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7" name="Oval 19">
            <a:extLst>
              <a:ext uri="{FF2B5EF4-FFF2-40B4-BE49-F238E27FC236}">
                <a16:creationId xmlns:a16="http://schemas.microsoft.com/office/drawing/2014/main" id="{452D73DC-68AE-15A4-4CFA-C6B51525868C}"/>
              </a:ext>
            </a:extLst>
          </p:cNvPr>
          <p:cNvSpPr>
            <a:spLocks noChangeArrowheads="1"/>
          </p:cNvSpPr>
          <p:nvPr/>
        </p:nvSpPr>
        <p:spPr bwMode="auto">
          <a:xfrm rot="17400000">
            <a:off x="1911350" y="3663950"/>
            <a:ext cx="215900" cy="2159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8" name="Oval 20">
            <a:extLst>
              <a:ext uri="{FF2B5EF4-FFF2-40B4-BE49-F238E27FC236}">
                <a16:creationId xmlns:a16="http://schemas.microsoft.com/office/drawing/2014/main" id="{25C2D50A-7D99-92A7-D0E9-54E338C57F82}"/>
              </a:ext>
            </a:extLst>
          </p:cNvPr>
          <p:cNvSpPr>
            <a:spLocks noChangeArrowheads="1"/>
          </p:cNvSpPr>
          <p:nvPr/>
        </p:nvSpPr>
        <p:spPr bwMode="auto">
          <a:xfrm rot="17400000">
            <a:off x="2139950" y="3892550"/>
            <a:ext cx="215900" cy="2921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9" name="Line 21">
            <a:extLst>
              <a:ext uri="{FF2B5EF4-FFF2-40B4-BE49-F238E27FC236}">
                <a16:creationId xmlns:a16="http://schemas.microsoft.com/office/drawing/2014/main" id="{55DD0BC2-FED7-AB37-AF55-FE3079A2F165}"/>
              </a:ext>
            </a:extLst>
          </p:cNvPr>
          <p:cNvSpPr>
            <a:spLocks noChangeShapeType="1"/>
          </p:cNvSpPr>
          <p:nvPr/>
        </p:nvSpPr>
        <p:spPr bwMode="auto">
          <a:xfrm flipV="1">
            <a:off x="1836738" y="3805238"/>
            <a:ext cx="61912" cy="873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0" name="Line 22">
            <a:extLst>
              <a:ext uri="{FF2B5EF4-FFF2-40B4-BE49-F238E27FC236}">
                <a16:creationId xmlns:a16="http://schemas.microsoft.com/office/drawing/2014/main" id="{67490DB3-1656-DB8D-5BF3-3229B5E7A6D4}"/>
              </a:ext>
            </a:extLst>
          </p:cNvPr>
          <p:cNvSpPr>
            <a:spLocks noChangeShapeType="1"/>
          </p:cNvSpPr>
          <p:nvPr/>
        </p:nvSpPr>
        <p:spPr bwMode="auto">
          <a:xfrm>
            <a:off x="2065338" y="3894138"/>
            <a:ext cx="61912" cy="619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1" name="Oval 23">
            <a:extLst>
              <a:ext uri="{FF2B5EF4-FFF2-40B4-BE49-F238E27FC236}">
                <a16:creationId xmlns:a16="http://schemas.microsoft.com/office/drawing/2014/main" id="{839608F6-1689-63F5-83AD-0E2CB1D1D30E}"/>
              </a:ext>
            </a:extLst>
          </p:cNvPr>
          <p:cNvSpPr>
            <a:spLocks noChangeArrowheads="1"/>
          </p:cNvSpPr>
          <p:nvPr/>
        </p:nvSpPr>
        <p:spPr bwMode="auto">
          <a:xfrm>
            <a:off x="2444750" y="4197350"/>
            <a:ext cx="1892300" cy="3683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2" name="Oval 24">
            <a:extLst>
              <a:ext uri="{FF2B5EF4-FFF2-40B4-BE49-F238E27FC236}">
                <a16:creationId xmlns:a16="http://schemas.microsoft.com/office/drawing/2014/main" id="{8CA0B827-3E6F-B4E9-FCDA-905E24C68A41}"/>
              </a:ext>
            </a:extLst>
          </p:cNvPr>
          <p:cNvSpPr>
            <a:spLocks noChangeArrowheads="1"/>
          </p:cNvSpPr>
          <p:nvPr/>
        </p:nvSpPr>
        <p:spPr bwMode="auto">
          <a:xfrm rot="17400000">
            <a:off x="3200400" y="4267200"/>
            <a:ext cx="215900" cy="2159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3" name="Oval 25">
            <a:extLst>
              <a:ext uri="{FF2B5EF4-FFF2-40B4-BE49-F238E27FC236}">
                <a16:creationId xmlns:a16="http://schemas.microsoft.com/office/drawing/2014/main" id="{5138F29E-DDA1-F924-0966-6191745D9190}"/>
              </a:ext>
            </a:extLst>
          </p:cNvPr>
          <p:cNvSpPr>
            <a:spLocks noChangeArrowheads="1"/>
          </p:cNvSpPr>
          <p:nvPr/>
        </p:nvSpPr>
        <p:spPr bwMode="auto">
          <a:xfrm rot="17400000">
            <a:off x="3663950" y="4273550"/>
            <a:ext cx="215900" cy="2921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4" name="Line 26">
            <a:extLst>
              <a:ext uri="{FF2B5EF4-FFF2-40B4-BE49-F238E27FC236}">
                <a16:creationId xmlns:a16="http://schemas.microsoft.com/office/drawing/2014/main" id="{B6D25AD6-2642-F103-A44A-AA556C700FE3}"/>
              </a:ext>
            </a:extLst>
          </p:cNvPr>
          <p:cNvSpPr>
            <a:spLocks noChangeShapeType="1"/>
          </p:cNvSpPr>
          <p:nvPr/>
        </p:nvSpPr>
        <p:spPr bwMode="auto">
          <a:xfrm>
            <a:off x="5951538" y="4724400"/>
            <a:ext cx="21193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5" name="Oval 27">
            <a:extLst>
              <a:ext uri="{FF2B5EF4-FFF2-40B4-BE49-F238E27FC236}">
                <a16:creationId xmlns:a16="http://schemas.microsoft.com/office/drawing/2014/main" id="{F5B90CD5-C4D4-D031-84D6-E9C2EAD2E742}"/>
              </a:ext>
            </a:extLst>
          </p:cNvPr>
          <p:cNvSpPr>
            <a:spLocks noChangeArrowheads="1"/>
          </p:cNvSpPr>
          <p:nvPr/>
        </p:nvSpPr>
        <p:spPr bwMode="auto">
          <a:xfrm rot="17400000">
            <a:off x="5645150" y="4806950"/>
            <a:ext cx="215900" cy="2921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6" name="Oval 28">
            <a:extLst>
              <a:ext uri="{FF2B5EF4-FFF2-40B4-BE49-F238E27FC236}">
                <a16:creationId xmlns:a16="http://schemas.microsoft.com/office/drawing/2014/main" id="{EA61B762-A946-9381-5762-91A24345D15B}"/>
              </a:ext>
            </a:extLst>
          </p:cNvPr>
          <p:cNvSpPr>
            <a:spLocks noChangeArrowheads="1"/>
          </p:cNvSpPr>
          <p:nvPr/>
        </p:nvSpPr>
        <p:spPr bwMode="auto">
          <a:xfrm rot="17400000">
            <a:off x="5416550" y="4425950"/>
            <a:ext cx="215900" cy="2159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7" name="Oval 29">
            <a:extLst>
              <a:ext uri="{FF2B5EF4-FFF2-40B4-BE49-F238E27FC236}">
                <a16:creationId xmlns:a16="http://schemas.microsoft.com/office/drawing/2014/main" id="{28FCBC12-277E-A2E2-69E7-CD8591C05CE9}"/>
              </a:ext>
            </a:extLst>
          </p:cNvPr>
          <p:cNvSpPr>
            <a:spLocks noChangeArrowheads="1"/>
          </p:cNvSpPr>
          <p:nvPr/>
        </p:nvSpPr>
        <p:spPr bwMode="auto">
          <a:xfrm rot="6300000">
            <a:off x="2749550" y="4273550"/>
            <a:ext cx="139700" cy="2921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8" name="Line 30">
            <a:extLst>
              <a:ext uri="{FF2B5EF4-FFF2-40B4-BE49-F238E27FC236}">
                <a16:creationId xmlns:a16="http://schemas.microsoft.com/office/drawing/2014/main" id="{9401186C-23F0-C276-1A68-4CAA8C782971}"/>
              </a:ext>
            </a:extLst>
          </p:cNvPr>
          <p:cNvSpPr>
            <a:spLocks noChangeShapeType="1"/>
          </p:cNvSpPr>
          <p:nvPr/>
        </p:nvSpPr>
        <p:spPr bwMode="auto">
          <a:xfrm flipV="1">
            <a:off x="2979738" y="4414838"/>
            <a:ext cx="214312" cy="873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9" name="Line 31">
            <a:extLst>
              <a:ext uri="{FF2B5EF4-FFF2-40B4-BE49-F238E27FC236}">
                <a16:creationId xmlns:a16="http://schemas.microsoft.com/office/drawing/2014/main" id="{8C9334D7-6F25-1700-64A4-481EF9EF171B}"/>
              </a:ext>
            </a:extLst>
          </p:cNvPr>
          <p:cNvSpPr>
            <a:spLocks noChangeShapeType="1"/>
          </p:cNvSpPr>
          <p:nvPr/>
        </p:nvSpPr>
        <p:spPr bwMode="auto">
          <a:xfrm>
            <a:off x="3436938" y="4351338"/>
            <a:ext cx="138112" cy="619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40" name="Oval 32">
            <a:extLst>
              <a:ext uri="{FF2B5EF4-FFF2-40B4-BE49-F238E27FC236}">
                <a16:creationId xmlns:a16="http://schemas.microsoft.com/office/drawing/2014/main" id="{3FCE96B4-82BD-61B3-6B3B-24A14E5F041D}"/>
              </a:ext>
            </a:extLst>
          </p:cNvPr>
          <p:cNvSpPr>
            <a:spLocks noChangeArrowheads="1"/>
          </p:cNvSpPr>
          <p:nvPr/>
        </p:nvSpPr>
        <p:spPr bwMode="auto">
          <a:xfrm rot="6300000">
            <a:off x="5035550" y="4349750"/>
            <a:ext cx="139700" cy="2921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41" name="Line 33">
            <a:extLst>
              <a:ext uri="{FF2B5EF4-FFF2-40B4-BE49-F238E27FC236}">
                <a16:creationId xmlns:a16="http://schemas.microsoft.com/office/drawing/2014/main" id="{13C0DECF-863C-D931-63CE-D3E88C01AEDC}"/>
              </a:ext>
            </a:extLst>
          </p:cNvPr>
          <p:cNvSpPr>
            <a:spLocks noChangeShapeType="1"/>
          </p:cNvSpPr>
          <p:nvPr/>
        </p:nvSpPr>
        <p:spPr bwMode="auto">
          <a:xfrm>
            <a:off x="5265738" y="4495800"/>
            <a:ext cx="1381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42" name="Line 34">
            <a:extLst>
              <a:ext uri="{FF2B5EF4-FFF2-40B4-BE49-F238E27FC236}">
                <a16:creationId xmlns:a16="http://schemas.microsoft.com/office/drawing/2014/main" id="{5386D107-1F26-5BCC-FB1F-31B4F3FEA9BF}"/>
              </a:ext>
            </a:extLst>
          </p:cNvPr>
          <p:cNvSpPr>
            <a:spLocks noChangeShapeType="1"/>
          </p:cNvSpPr>
          <p:nvPr/>
        </p:nvSpPr>
        <p:spPr bwMode="auto">
          <a:xfrm>
            <a:off x="5646738" y="4579938"/>
            <a:ext cx="61912" cy="2143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43" name="AutoShape 35">
            <a:extLst>
              <a:ext uri="{FF2B5EF4-FFF2-40B4-BE49-F238E27FC236}">
                <a16:creationId xmlns:a16="http://schemas.microsoft.com/office/drawing/2014/main" id="{882DA8F3-CA0A-2A2B-9E65-94703689D72D}"/>
              </a:ext>
            </a:extLst>
          </p:cNvPr>
          <p:cNvSpPr>
            <a:spLocks noChangeArrowheads="1"/>
          </p:cNvSpPr>
          <p:nvPr/>
        </p:nvSpPr>
        <p:spPr bwMode="auto">
          <a:xfrm>
            <a:off x="5943600" y="3276600"/>
            <a:ext cx="2578100" cy="977900"/>
          </a:xfrm>
          <a:prstGeom prst="roundRect">
            <a:avLst>
              <a:gd name="adj" fmla="val 12486"/>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44" name="Rectangle 36">
            <a:extLst>
              <a:ext uri="{FF2B5EF4-FFF2-40B4-BE49-F238E27FC236}">
                <a16:creationId xmlns:a16="http://schemas.microsoft.com/office/drawing/2014/main" id="{85D352C4-C5C2-81FB-7124-F52C07B6C983}"/>
              </a:ext>
            </a:extLst>
          </p:cNvPr>
          <p:cNvSpPr>
            <a:spLocks noChangeArrowheads="1"/>
          </p:cNvSpPr>
          <p:nvPr/>
        </p:nvSpPr>
        <p:spPr bwMode="auto">
          <a:xfrm>
            <a:off x="6096000" y="3657600"/>
            <a:ext cx="2392363"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baseline="30000">
                <a:effectLst>
                  <a:outerShdw blurRad="38100" dist="38100" dir="2700000" algn="tl">
                    <a:srgbClr val="000000"/>
                  </a:outerShdw>
                </a:effectLst>
              </a:rPr>
              <a:t>Central Axial Stream</a:t>
            </a:r>
          </a:p>
        </p:txBody>
      </p:sp>
      <p:sp>
        <p:nvSpPr>
          <p:cNvPr id="43047" name="Freeform 39">
            <a:extLst>
              <a:ext uri="{FF2B5EF4-FFF2-40B4-BE49-F238E27FC236}">
                <a16:creationId xmlns:a16="http://schemas.microsoft.com/office/drawing/2014/main" id="{9DE3963A-0F6B-201E-268F-25526996F818}"/>
              </a:ext>
            </a:extLst>
          </p:cNvPr>
          <p:cNvSpPr>
            <a:spLocks/>
          </p:cNvSpPr>
          <p:nvPr/>
        </p:nvSpPr>
        <p:spPr bwMode="auto">
          <a:xfrm>
            <a:off x="4419600" y="4381500"/>
            <a:ext cx="1601788" cy="973138"/>
          </a:xfrm>
          <a:custGeom>
            <a:avLst/>
            <a:gdLst>
              <a:gd name="T0" fmla="*/ 36 w 1009"/>
              <a:gd name="T1" fmla="*/ 96 h 613"/>
              <a:gd name="T2" fmla="*/ 108 w 1009"/>
              <a:gd name="T3" fmla="*/ 84 h 613"/>
              <a:gd name="T4" fmla="*/ 180 w 1009"/>
              <a:gd name="T5" fmla="*/ 72 h 613"/>
              <a:gd name="T6" fmla="*/ 252 w 1009"/>
              <a:gd name="T7" fmla="*/ 48 h 613"/>
              <a:gd name="T8" fmla="*/ 324 w 1009"/>
              <a:gd name="T9" fmla="*/ 24 h 613"/>
              <a:gd name="T10" fmla="*/ 396 w 1009"/>
              <a:gd name="T11" fmla="*/ 24 h 613"/>
              <a:gd name="T12" fmla="*/ 468 w 1009"/>
              <a:gd name="T13" fmla="*/ 12 h 613"/>
              <a:gd name="T14" fmla="*/ 540 w 1009"/>
              <a:gd name="T15" fmla="*/ 0 h 613"/>
              <a:gd name="T16" fmla="*/ 612 w 1009"/>
              <a:gd name="T17" fmla="*/ 0 h 613"/>
              <a:gd name="T18" fmla="*/ 684 w 1009"/>
              <a:gd name="T19" fmla="*/ 0 h 613"/>
              <a:gd name="T20" fmla="*/ 756 w 1009"/>
              <a:gd name="T21" fmla="*/ 12 h 613"/>
              <a:gd name="T22" fmla="*/ 828 w 1009"/>
              <a:gd name="T23" fmla="*/ 60 h 613"/>
              <a:gd name="T24" fmla="*/ 888 w 1009"/>
              <a:gd name="T25" fmla="*/ 108 h 613"/>
              <a:gd name="T26" fmla="*/ 912 w 1009"/>
              <a:gd name="T27" fmla="*/ 180 h 613"/>
              <a:gd name="T28" fmla="*/ 948 w 1009"/>
              <a:gd name="T29" fmla="*/ 252 h 613"/>
              <a:gd name="T30" fmla="*/ 972 w 1009"/>
              <a:gd name="T31" fmla="*/ 324 h 613"/>
              <a:gd name="T32" fmla="*/ 1008 w 1009"/>
              <a:gd name="T33" fmla="*/ 396 h 613"/>
              <a:gd name="T34" fmla="*/ 984 w 1009"/>
              <a:gd name="T35" fmla="*/ 468 h 613"/>
              <a:gd name="T36" fmla="*/ 960 w 1009"/>
              <a:gd name="T37" fmla="*/ 540 h 613"/>
              <a:gd name="T38" fmla="*/ 912 w 1009"/>
              <a:gd name="T39" fmla="*/ 600 h 613"/>
              <a:gd name="T40" fmla="*/ 840 w 1009"/>
              <a:gd name="T41" fmla="*/ 612 h 613"/>
              <a:gd name="T42" fmla="*/ 768 w 1009"/>
              <a:gd name="T43" fmla="*/ 588 h 613"/>
              <a:gd name="T44" fmla="*/ 720 w 1009"/>
              <a:gd name="T45" fmla="*/ 528 h 613"/>
              <a:gd name="T46" fmla="*/ 672 w 1009"/>
              <a:gd name="T47" fmla="*/ 456 h 613"/>
              <a:gd name="T48" fmla="*/ 648 w 1009"/>
              <a:gd name="T49" fmla="*/ 384 h 613"/>
              <a:gd name="T50" fmla="*/ 636 w 1009"/>
              <a:gd name="T51" fmla="*/ 312 h 613"/>
              <a:gd name="T52" fmla="*/ 636 w 1009"/>
              <a:gd name="T53" fmla="*/ 240 h 613"/>
              <a:gd name="T54" fmla="*/ 600 w 1009"/>
              <a:gd name="T55" fmla="*/ 168 h 613"/>
              <a:gd name="T56" fmla="*/ 528 w 1009"/>
              <a:gd name="T57" fmla="*/ 144 h 613"/>
              <a:gd name="T58" fmla="*/ 456 w 1009"/>
              <a:gd name="T59" fmla="*/ 132 h 613"/>
              <a:gd name="T60" fmla="*/ 384 w 1009"/>
              <a:gd name="T61" fmla="*/ 108 h 613"/>
              <a:gd name="T62" fmla="*/ 312 w 1009"/>
              <a:gd name="T63" fmla="*/ 108 h 613"/>
              <a:gd name="T64" fmla="*/ 240 w 1009"/>
              <a:gd name="T65" fmla="*/ 108 h 613"/>
              <a:gd name="T66" fmla="*/ 168 w 1009"/>
              <a:gd name="T67" fmla="*/ 108 h 613"/>
              <a:gd name="T68" fmla="*/ 96 w 1009"/>
              <a:gd name="T69" fmla="*/ 108 h 613"/>
              <a:gd name="T70" fmla="*/ 24 w 1009"/>
              <a:gd name="T71" fmla="*/ 108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9" h="613">
                <a:moveTo>
                  <a:pt x="0" y="120"/>
                </a:moveTo>
                <a:lnTo>
                  <a:pt x="36" y="96"/>
                </a:lnTo>
                <a:lnTo>
                  <a:pt x="72" y="96"/>
                </a:lnTo>
                <a:lnTo>
                  <a:pt x="108" y="84"/>
                </a:lnTo>
                <a:lnTo>
                  <a:pt x="144" y="84"/>
                </a:lnTo>
                <a:lnTo>
                  <a:pt x="180" y="72"/>
                </a:lnTo>
                <a:lnTo>
                  <a:pt x="216" y="60"/>
                </a:lnTo>
                <a:lnTo>
                  <a:pt x="252" y="48"/>
                </a:lnTo>
                <a:lnTo>
                  <a:pt x="288" y="36"/>
                </a:lnTo>
                <a:lnTo>
                  <a:pt x="324" y="24"/>
                </a:lnTo>
                <a:lnTo>
                  <a:pt x="360" y="24"/>
                </a:lnTo>
                <a:lnTo>
                  <a:pt x="396" y="24"/>
                </a:lnTo>
                <a:lnTo>
                  <a:pt x="432" y="12"/>
                </a:lnTo>
                <a:lnTo>
                  <a:pt x="468" y="12"/>
                </a:lnTo>
                <a:lnTo>
                  <a:pt x="504" y="0"/>
                </a:lnTo>
                <a:lnTo>
                  <a:pt x="540" y="0"/>
                </a:lnTo>
                <a:lnTo>
                  <a:pt x="576" y="0"/>
                </a:lnTo>
                <a:lnTo>
                  <a:pt x="612" y="0"/>
                </a:lnTo>
                <a:lnTo>
                  <a:pt x="648" y="0"/>
                </a:lnTo>
                <a:lnTo>
                  <a:pt x="684" y="0"/>
                </a:lnTo>
                <a:lnTo>
                  <a:pt x="720" y="0"/>
                </a:lnTo>
                <a:lnTo>
                  <a:pt x="756" y="12"/>
                </a:lnTo>
                <a:lnTo>
                  <a:pt x="792" y="36"/>
                </a:lnTo>
                <a:lnTo>
                  <a:pt x="828" y="60"/>
                </a:lnTo>
                <a:lnTo>
                  <a:pt x="864" y="72"/>
                </a:lnTo>
                <a:lnTo>
                  <a:pt x="888" y="108"/>
                </a:lnTo>
                <a:lnTo>
                  <a:pt x="900" y="144"/>
                </a:lnTo>
                <a:lnTo>
                  <a:pt x="912" y="180"/>
                </a:lnTo>
                <a:lnTo>
                  <a:pt x="936" y="216"/>
                </a:lnTo>
                <a:lnTo>
                  <a:pt x="948" y="252"/>
                </a:lnTo>
                <a:lnTo>
                  <a:pt x="960" y="288"/>
                </a:lnTo>
                <a:lnTo>
                  <a:pt x="972" y="324"/>
                </a:lnTo>
                <a:lnTo>
                  <a:pt x="996" y="360"/>
                </a:lnTo>
                <a:lnTo>
                  <a:pt x="1008" y="396"/>
                </a:lnTo>
                <a:lnTo>
                  <a:pt x="996" y="432"/>
                </a:lnTo>
                <a:lnTo>
                  <a:pt x="984" y="468"/>
                </a:lnTo>
                <a:lnTo>
                  <a:pt x="972" y="504"/>
                </a:lnTo>
                <a:lnTo>
                  <a:pt x="960" y="540"/>
                </a:lnTo>
                <a:lnTo>
                  <a:pt x="948" y="576"/>
                </a:lnTo>
                <a:lnTo>
                  <a:pt x="912" y="600"/>
                </a:lnTo>
                <a:lnTo>
                  <a:pt x="876" y="612"/>
                </a:lnTo>
                <a:lnTo>
                  <a:pt x="840" y="612"/>
                </a:lnTo>
                <a:lnTo>
                  <a:pt x="804" y="600"/>
                </a:lnTo>
                <a:lnTo>
                  <a:pt x="768" y="588"/>
                </a:lnTo>
                <a:lnTo>
                  <a:pt x="732" y="564"/>
                </a:lnTo>
                <a:lnTo>
                  <a:pt x="720" y="528"/>
                </a:lnTo>
                <a:lnTo>
                  <a:pt x="696" y="492"/>
                </a:lnTo>
                <a:lnTo>
                  <a:pt x="672" y="456"/>
                </a:lnTo>
                <a:lnTo>
                  <a:pt x="660" y="420"/>
                </a:lnTo>
                <a:lnTo>
                  <a:pt x="648" y="384"/>
                </a:lnTo>
                <a:lnTo>
                  <a:pt x="648" y="348"/>
                </a:lnTo>
                <a:lnTo>
                  <a:pt x="636" y="312"/>
                </a:lnTo>
                <a:lnTo>
                  <a:pt x="648" y="276"/>
                </a:lnTo>
                <a:lnTo>
                  <a:pt x="636" y="240"/>
                </a:lnTo>
                <a:lnTo>
                  <a:pt x="624" y="204"/>
                </a:lnTo>
                <a:lnTo>
                  <a:pt x="600" y="168"/>
                </a:lnTo>
                <a:lnTo>
                  <a:pt x="564" y="156"/>
                </a:lnTo>
                <a:lnTo>
                  <a:pt x="528" y="144"/>
                </a:lnTo>
                <a:lnTo>
                  <a:pt x="492" y="132"/>
                </a:lnTo>
                <a:lnTo>
                  <a:pt x="456" y="132"/>
                </a:lnTo>
                <a:lnTo>
                  <a:pt x="420" y="120"/>
                </a:lnTo>
                <a:lnTo>
                  <a:pt x="384" y="108"/>
                </a:lnTo>
                <a:lnTo>
                  <a:pt x="348" y="108"/>
                </a:lnTo>
                <a:lnTo>
                  <a:pt x="312" y="108"/>
                </a:lnTo>
                <a:lnTo>
                  <a:pt x="276" y="108"/>
                </a:lnTo>
                <a:lnTo>
                  <a:pt x="240" y="108"/>
                </a:lnTo>
                <a:lnTo>
                  <a:pt x="204" y="108"/>
                </a:lnTo>
                <a:lnTo>
                  <a:pt x="168" y="108"/>
                </a:lnTo>
                <a:lnTo>
                  <a:pt x="132" y="108"/>
                </a:lnTo>
                <a:lnTo>
                  <a:pt x="96" y="108"/>
                </a:lnTo>
                <a:lnTo>
                  <a:pt x="60" y="108"/>
                </a:lnTo>
                <a:lnTo>
                  <a:pt x="24" y="10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48" name="Rectangle 40">
            <a:extLst>
              <a:ext uri="{FF2B5EF4-FFF2-40B4-BE49-F238E27FC236}">
                <a16:creationId xmlns:a16="http://schemas.microsoft.com/office/drawing/2014/main" id="{1C3ABD28-DB29-70BD-AEB3-A428FB50672D}"/>
              </a:ext>
            </a:extLst>
          </p:cNvPr>
          <p:cNvSpPr>
            <a:spLocks noChangeArrowheads="1"/>
          </p:cNvSpPr>
          <p:nvPr/>
        </p:nvSpPr>
        <p:spPr bwMode="auto">
          <a:xfrm>
            <a:off x="1600200" y="1981200"/>
            <a:ext cx="5938838"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aseline="0">
                <a:solidFill>
                  <a:schemeClr val="accent2"/>
                </a:solidFill>
              </a:rPr>
              <a:t>Rolling  </a:t>
            </a:r>
            <a:r>
              <a:rPr lang="en-US" altLang="en-US" sz="2800" baseline="0">
                <a:solidFill>
                  <a:schemeClr val="accent2"/>
                </a:solidFill>
                <a:sym typeface="Wingdings" pitchFamily="2" charset="2"/>
              </a:rPr>
              <a:t> Adhesion  Transmigration</a:t>
            </a:r>
            <a:endParaRPr lang="en-US" altLang="en-US" sz="2800" baseline="0">
              <a:solidFill>
                <a:schemeClr val="accent2"/>
              </a:solidFill>
            </a:endParaRPr>
          </a:p>
        </p:txBody>
      </p:sp>
      <p:sp>
        <p:nvSpPr>
          <p:cNvPr id="43050" name="Line 42">
            <a:extLst>
              <a:ext uri="{FF2B5EF4-FFF2-40B4-BE49-F238E27FC236}">
                <a16:creationId xmlns:a16="http://schemas.microsoft.com/office/drawing/2014/main" id="{8268C6CF-79A8-D0C3-4BE0-305A361B2AAC}"/>
              </a:ext>
            </a:extLst>
          </p:cNvPr>
          <p:cNvSpPr>
            <a:spLocks noChangeShapeType="1"/>
          </p:cNvSpPr>
          <p:nvPr/>
        </p:nvSpPr>
        <p:spPr bwMode="auto">
          <a:xfrm>
            <a:off x="685800" y="5715000"/>
            <a:ext cx="272891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1" name="Line 43">
            <a:extLst>
              <a:ext uri="{FF2B5EF4-FFF2-40B4-BE49-F238E27FC236}">
                <a16:creationId xmlns:a16="http://schemas.microsoft.com/office/drawing/2014/main" id="{24DCA25A-4031-DC6E-E00E-936051CA7638}"/>
              </a:ext>
            </a:extLst>
          </p:cNvPr>
          <p:cNvSpPr>
            <a:spLocks noChangeShapeType="1"/>
          </p:cNvSpPr>
          <p:nvPr/>
        </p:nvSpPr>
        <p:spPr bwMode="auto">
          <a:xfrm flipV="1">
            <a:off x="2895600" y="5410200"/>
            <a:ext cx="0" cy="54451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2" name="Line 44">
            <a:extLst>
              <a:ext uri="{FF2B5EF4-FFF2-40B4-BE49-F238E27FC236}">
                <a16:creationId xmlns:a16="http://schemas.microsoft.com/office/drawing/2014/main" id="{07A82AE4-EB0D-65A2-F20E-BD3FEB028A24}"/>
              </a:ext>
            </a:extLst>
          </p:cNvPr>
          <p:cNvSpPr>
            <a:spLocks noChangeShapeType="1"/>
          </p:cNvSpPr>
          <p:nvPr/>
        </p:nvSpPr>
        <p:spPr bwMode="auto">
          <a:xfrm>
            <a:off x="3429000" y="5715000"/>
            <a:ext cx="5562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3" name="Rectangle 45">
            <a:extLst>
              <a:ext uri="{FF2B5EF4-FFF2-40B4-BE49-F238E27FC236}">
                <a16:creationId xmlns:a16="http://schemas.microsoft.com/office/drawing/2014/main" id="{159D4D82-29E3-6D90-039C-EC367502B9AB}"/>
              </a:ext>
            </a:extLst>
          </p:cNvPr>
          <p:cNvSpPr>
            <a:spLocks noChangeArrowheads="1"/>
          </p:cNvSpPr>
          <p:nvPr/>
        </p:nvSpPr>
        <p:spPr bwMode="auto">
          <a:xfrm>
            <a:off x="609600" y="5334000"/>
            <a:ext cx="224948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aseline="0">
                <a:solidFill>
                  <a:schemeClr val="accent2"/>
                </a:solidFill>
              </a:rPr>
              <a:t>SELECTINS (E&amp;P)</a:t>
            </a:r>
          </a:p>
        </p:txBody>
      </p:sp>
      <p:sp>
        <p:nvSpPr>
          <p:cNvPr id="43054" name="Rectangle 46">
            <a:extLst>
              <a:ext uri="{FF2B5EF4-FFF2-40B4-BE49-F238E27FC236}">
                <a16:creationId xmlns:a16="http://schemas.microsoft.com/office/drawing/2014/main" id="{FCF97209-FB56-CD05-0079-86C252570947}"/>
              </a:ext>
            </a:extLst>
          </p:cNvPr>
          <p:cNvSpPr>
            <a:spLocks noChangeArrowheads="1"/>
          </p:cNvSpPr>
          <p:nvPr/>
        </p:nvSpPr>
        <p:spPr bwMode="auto">
          <a:xfrm>
            <a:off x="2971800" y="5334000"/>
            <a:ext cx="60991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aseline="0"/>
              <a:t>INTEGRINS &amp; Ig-LIKE MOLECULES (ICAM, VCAM)</a:t>
            </a:r>
            <a:endParaRPr lang="en-US" altLang="en-US" sz="2800" b="1" baseline="30000">
              <a:effectLst>
                <a:outerShdw blurRad="38100" dist="38100" dir="2700000" algn="tl">
                  <a:srgbClr val="000000"/>
                </a:outerShdw>
              </a:effectLst>
            </a:endParaRPr>
          </a:p>
        </p:txBody>
      </p:sp>
      <p:sp>
        <p:nvSpPr>
          <p:cNvPr id="43055" name="Rectangle 47">
            <a:extLst>
              <a:ext uri="{FF2B5EF4-FFF2-40B4-BE49-F238E27FC236}">
                <a16:creationId xmlns:a16="http://schemas.microsoft.com/office/drawing/2014/main" id="{6F74F8A4-AB7D-03E6-96C9-847ACC329B6D}"/>
              </a:ext>
            </a:extLst>
          </p:cNvPr>
          <p:cNvSpPr>
            <a:spLocks noChangeArrowheads="1"/>
          </p:cNvSpPr>
          <p:nvPr/>
        </p:nvSpPr>
        <p:spPr bwMode="auto">
          <a:xfrm>
            <a:off x="1447800" y="5867400"/>
            <a:ext cx="67214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baseline="0"/>
              <a:t>Qualitative and Quantitative Endothelial and PMN Changes</a:t>
            </a:r>
            <a:endParaRPr lang="en-US" altLang="en-US" sz="2800" b="1" baseline="3000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050">
            <a:extLst>
              <a:ext uri="{FF2B5EF4-FFF2-40B4-BE49-F238E27FC236}">
                <a16:creationId xmlns:a16="http://schemas.microsoft.com/office/drawing/2014/main" id="{5AD7AD26-39E9-725F-5A4D-7958E7E999BC}"/>
              </a:ext>
            </a:extLst>
          </p:cNvPr>
          <p:cNvSpPr>
            <a:spLocks noGrp="1" noChangeArrowheads="1"/>
          </p:cNvSpPr>
          <p:nvPr>
            <p:ph type="title"/>
          </p:nvPr>
        </p:nvSpPr>
        <p:spPr/>
        <p:txBody>
          <a:bodyPr/>
          <a:lstStyle/>
          <a:p>
            <a:r>
              <a:rPr lang="en-US" altLang="en-US"/>
              <a:t>Inflammation </a:t>
            </a:r>
            <a:br>
              <a:rPr lang="en-US" altLang="en-US"/>
            </a:br>
            <a:r>
              <a:rPr lang="en-US" altLang="en-US" sz="3600">
                <a:solidFill>
                  <a:schemeClr val="accent2"/>
                </a:solidFill>
              </a:rPr>
              <a:t>Adhesion Molecule Modulation</a:t>
            </a:r>
          </a:p>
        </p:txBody>
      </p:sp>
      <p:sp>
        <p:nvSpPr>
          <p:cNvPr id="164867" name="Rectangle 2051">
            <a:extLst>
              <a:ext uri="{FF2B5EF4-FFF2-40B4-BE49-F238E27FC236}">
                <a16:creationId xmlns:a16="http://schemas.microsoft.com/office/drawing/2014/main" id="{ECFD96B9-DD71-6CB2-1DBD-C18202969863}"/>
              </a:ext>
            </a:extLst>
          </p:cNvPr>
          <p:cNvSpPr>
            <a:spLocks noGrp="1" noChangeArrowheads="1"/>
          </p:cNvSpPr>
          <p:nvPr>
            <p:ph type="body" idx="1"/>
          </p:nvPr>
        </p:nvSpPr>
        <p:spPr/>
        <p:txBody>
          <a:bodyPr/>
          <a:lstStyle/>
          <a:p>
            <a:pPr>
              <a:lnSpc>
                <a:spcPct val="90000"/>
              </a:lnSpc>
            </a:pPr>
            <a:r>
              <a:rPr lang="en-US" altLang="en-US"/>
              <a:t>P-selectin is redistributed to the cell surface from the Weibel-Palade bodies due to stimulation by thrombin, histamine, and Platelet Activating Factor (PAF)</a:t>
            </a:r>
          </a:p>
          <a:p>
            <a:pPr>
              <a:lnSpc>
                <a:spcPct val="90000"/>
              </a:lnSpc>
            </a:pPr>
            <a:r>
              <a:rPr lang="en-US" altLang="en-US"/>
              <a:t>Induction of E-selectin on endothelium by IL-1 and TNF</a:t>
            </a:r>
          </a:p>
          <a:p>
            <a:pPr>
              <a:lnSpc>
                <a:spcPct val="90000"/>
              </a:lnSpc>
            </a:pPr>
            <a:r>
              <a:rPr lang="en-US" altLang="en-US"/>
              <a:t>Increased avidity of binding of integrins (conformational change)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595B9C43-CB86-D4AF-CA1F-2CF5EB5BEAF4}"/>
              </a:ext>
            </a:extLst>
          </p:cNvPr>
          <p:cNvSpPr>
            <a:spLocks noGrp="1" noChangeArrowheads="1"/>
          </p:cNvSpPr>
          <p:nvPr>
            <p:ph type="title"/>
          </p:nvPr>
        </p:nvSpPr>
        <p:spPr/>
        <p:txBody>
          <a:bodyPr/>
          <a:lstStyle/>
          <a:p>
            <a:r>
              <a:rPr lang="en-US" altLang="en-US"/>
              <a:t>Inflammation</a:t>
            </a:r>
            <a:br>
              <a:rPr lang="en-US" altLang="en-US"/>
            </a:br>
            <a:r>
              <a:rPr lang="en-US" altLang="en-US" sz="3600">
                <a:solidFill>
                  <a:schemeClr val="accent2"/>
                </a:solidFill>
              </a:rPr>
              <a:t>Transmigration</a:t>
            </a:r>
            <a:endParaRPr lang="en-US" altLang="en-US"/>
          </a:p>
        </p:txBody>
      </p:sp>
      <p:pic>
        <p:nvPicPr>
          <p:cNvPr id="77828" name="Picture 4">
            <a:extLst>
              <a:ext uri="{FF2B5EF4-FFF2-40B4-BE49-F238E27FC236}">
                <a16:creationId xmlns:a16="http://schemas.microsoft.com/office/drawing/2014/main" id="{8944E427-6D7E-81D0-22B4-A8EDA598EF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752600"/>
            <a:ext cx="5105400" cy="4538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39D90D1-3A2B-C4F9-94C7-93B84967C619}"/>
              </a:ext>
            </a:extLst>
          </p:cNvPr>
          <p:cNvSpPr>
            <a:spLocks noChangeArrowheads="1"/>
          </p:cNvSpPr>
          <p:nvPr/>
        </p:nvSpPr>
        <p:spPr bwMode="auto">
          <a:xfrm>
            <a:off x="304800" y="533400"/>
            <a:ext cx="88392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ctr" eaLnBrk="0" hangingPunct="0"/>
            <a:r>
              <a:rPr lang="en-US" altLang="en-US" sz="4400" baseline="0">
                <a:solidFill>
                  <a:schemeClr val="tx2"/>
                </a:solidFill>
              </a:rPr>
              <a:t> </a:t>
            </a:r>
            <a:endParaRPr lang="en-US" altLang="en-US" sz="3600" baseline="0">
              <a:solidFill>
                <a:schemeClr val="accent2"/>
              </a:solidFill>
            </a:endParaRPr>
          </a:p>
        </p:txBody>
      </p:sp>
      <p:sp>
        <p:nvSpPr>
          <p:cNvPr id="8195" name="Rectangle 3">
            <a:extLst>
              <a:ext uri="{FF2B5EF4-FFF2-40B4-BE49-F238E27FC236}">
                <a16:creationId xmlns:a16="http://schemas.microsoft.com/office/drawing/2014/main" id="{4F0EC864-8407-6C11-BE9F-B2B05D325486}"/>
              </a:ext>
            </a:extLst>
          </p:cNvPr>
          <p:cNvSpPr>
            <a:spLocks noChangeArrowheads="1"/>
          </p:cNvSpPr>
          <p:nvPr/>
        </p:nvSpPr>
        <p:spPr bwMode="auto">
          <a:xfrm>
            <a:off x="685800" y="2286000"/>
            <a:ext cx="7772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endParaRPr lang="en-US" altLang="en-US" sz="3200" b="1" baseline="0">
              <a:effectLst>
                <a:outerShdw blurRad="38100" dist="38100" dir="2700000" algn="tl">
                  <a:srgbClr val="000000"/>
                </a:outerShdw>
              </a:effectLst>
            </a:endParaRPr>
          </a:p>
          <a:p>
            <a:pPr>
              <a:spcBef>
                <a:spcPct val="20000"/>
              </a:spcBef>
            </a:pPr>
            <a:endParaRPr lang="en-US" altLang="en-US" sz="3200" b="1" baseline="0">
              <a:effectLst>
                <a:outerShdw blurRad="38100" dist="38100" dir="2700000" algn="tl">
                  <a:srgbClr val="000000"/>
                </a:outerShdw>
              </a:effectLst>
            </a:endParaRPr>
          </a:p>
          <a:p>
            <a:pPr>
              <a:spcBef>
                <a:spcPct val="20000"/>
              </a:spcBef>
            </a:pPr>
            <a:endParaRPr lang="en-US" altLang="en-US" sz="3200" b="1" baseline="0">
              <a:effectLst>
                <a:outerShdw blurRad="38100" dist="38100" dir="2700000" algn="tl">
                  <a:srgbClr val="000000"/>
                </a:outerShdw>
              </a:effectLst>
            </a:endParaRPr>
          </a:p>
          <a:p>
            <a:pPr>
              <a:spcBef>
                <a:spcPct val="20000"/>
              </a:spcBef>
            </a:pPr>
            <a:endParaRPr lang="en-US" altLang="en-US" sz="3200" b="1" baseline="0">
              <a:effectLst>
                <a:outerShdw blurRad="38100" dist="38100" dir="2700000" algn="tl">
                  <a:srgbClr val="000000"/>
                </a:outerShdw>
              </a:effectLst>
            </a:endParaRPr>
          </a:p>
          <a:p>
            <a:pPr>
              <a:spcBef>
                <a:spcPct val="20000"/>
              </a:spcBef>
            </a:pPr>
            <a:endParaRPr lang="en-US" altLang="en-US" sz="3200" b="1" baseline="0">
              <a:effectLst>
                <a:outerShdw blurRad="38100" dist="38100" dir="2700000" algn="tl">
                  <a:srgbClr val="000000"/>
                </a:outerShdw>
              </a:effectLst>
            </a:endParaRPr>
          </a:p>
          <a:p>
            <a:pPr>
              <a:spcBef>
                <a:spcPct val="20000"/>
              </a:spcBef>
            </a:pPr>
            <a:endParaRPr lang="en-US" altLang="en-US" sz="3200" b="1" baseline="0">
              <a:effectLst>
                <a:outerShdw blurRad="38100" dist="38100" dir="2700000" algn="tl">
                  <a:srgbClr val="000000"/>
                </a:outerShdw>
              </a:effectLst>
            </a:endParaRPr>
          </a:p>
          <a:p>
            <a:pPr>
              <a:spcBef>
                <a:spcPct val="20000"/>
              </a:spcBef>
            </a:pPr>
            <a:endParaRPr lang="en-US" altLang="en-US" sz="3200" b="1" baseline="0">
              <a:effectLst>
                <a:outerShdw blurRad="38100" dist="38100" dir="2700000" algn="tl">
                  <a:srgbClr val="000000"/>
                </a:outerShdw>
              </a:effectLst>
            </a:endParaRPr>
          </a:p>
          <a:p>
            <a:pPr>
              <a:spcBef>
                <a:spcPct val="20000"/>
              </a:spcBef>
            </a:pPr>
            <a:endParaRPr lang="en-US" altLang="en-US" sz="3200" b="1" baseline="0">
              <a:effectLst>
                <a:outerShdw blurRad="38100" dist="38100" dir="2700000" algn="tl">
                  <a:srgbClr val="000000"/>
                </a:outerShdw>
              </a:effectLst>
            </a:endParaRPr>
          </a:p>
        </p:txBody>
      </p:sp>
      <p:sp>
        <p:nvSpPr>
          <p:cNvPr id="8196" name="Rectangle 4">
            <a:extLst>
              <a:ext uri="{FF2B5EF4-FFF2-40B4-BE49-F238E27FC236}">
                <a16:creationId xmlns:a16="http://schemas.microsoft.com/office/drawing/2014/main" id="{5C5DAD39-C18C-DA6B-ABF8-F18E5506CAB8}"/>
              </a:ext>
            </a:extLst>
          </p:cNvPr>
          <p:cNvSpPr>
            <a:spLocks noGrp="1" noChangeArrowheads="1"/>
          </p:cNvSpPr>
          <p:nvPr>
            <p:ph type="title" idx="4294967295"/>
          </p:nvPr>
        </p:nvSpPr>
        <p:spPr>
          <a:xfrm>
            <a:off x="609600" y="533400"/>
            <a:ext cx="7772400" cy="1143000"/>
          </a:xfrm>
        </p:spPr>
        <p:txBody>
          <a:bodyPr/>
          <a:lstStyle/>
          <a:p>
            <a:r>
              <a:rPr lang="en-US" altLang="en-US" sz="4000"/>
              <a:t>Inflammation</a:t>
            </a:r>
            <a:r>
              <a:rPr lang="en-US" altLang="en-US"/>
              <a:t> </a:t>
            </a:r>
            <a:br>
              <a:rPr lang="en-US" altLang="en-US"/>
            </a:br>
            <a:r>
              <a:rPr lang="en-US" altLang="en-US" sz="3600">
                <a:solidFill>
                  <a:schemeClr val="accent2"/>
                </a:solidFill>
              </a:rPr>
              <a:t>What </a:t>
            </a:r>
            <a:r>
              <a:rPr lang="en-US" altLang="en-US" sz="3600" u="sng">
                <a:solidFill>
                  <a:schemeClr val="accent2"/>
                </a:solidFill>
              </a:rPr>
              <a:t>must</a:t>
            </a:r>
            <a:r>
              <a:rPr lang="en-US" altLang="en-US" sz="3600">
                <a:solidFill>
                  <a:schemeClr val="accent2"/>
                </a:solidFill>
              </a:rPr>
              <a:t> be known</a:t>
            </a:r>
            <a:endParaRPr lang="en-US" altLang="en-US"/>
          </a:p>
        </p:txBody>
      </p:sp>
      <p:sp>
        <p:nvSpPr>
          <p:cNvPr id="8197" name="Rectangle 5">
            <a:extLst>
              <a:ext uri="{FF2B5EF4-FFF2-40B4-BE49-F238E27FC236}">
                <a16:creationId xmlns:a16="http://schemas.microsoft.com/office/drawing/2014/main" id="{8510C24E-8B6D-DEDA-EB21-896068F71494}"/>
              </a:ext>
            </a:extLst>
          </p:cNvPr>
          <p:cNvSpPr>
            <a:spLocks noGrp="1" noChangeArrowheads="1"/>
          </p:cNvSpPr>
          <p:nvPr>
            <p:ph type="body" idx="4294967295"/>
          </p:nvPr>
        </p:nvSpPr>
        <p:spPr/>
        <p:txBody>
          <a:bodyPr/>
          <a:lstStyle/>
          <a:p>
            <a:pPr>
              <a:buClr>
                <a:schemeClr val="tx1"/>
              </a:buClr>
              <a:buSzPct val="75000"/>
            </a:pPr>
            <a:r>
              <a:rPr lang="en-US" altLang="en-US"/>
              <a:t>Understanding pathogenic mechanisms is diagnostically important</a:t>
            </a:r>
            <a:endParaRPr lang="en-US" altLang="en-US">
              <a:solidFill>
                <a:schemeClr val="accent2"/>
              </a:solidFill>
            </a:endParaRPr>
          </a:p>
          <a:p>
            <a:pPr>
              <a:buClr>
                <a:schemeClr val="tx1"/>
              </a:buClr>
              <a:buSzPct val="75000"/>
            </a:pPr>
            <a:r>
              <a:rPr lang="en-US" altLang="en-US">
                <a:solidFill>
                  <a:schemeClr val="accent2"/>
                </a:solidFill>
              </a:rPr>
              <a:t>Amplification of the initial response is key</a:t>
            </a:r>
            <a:endParaRPr lang="en-US" altLang="en-US"/>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8F2912D8-1E51-C711-2A03-991A03C7E523}"/>
              </a:ext>
            </a:extLst>
          </p:cNvPr>
          <p:cNvSpPr>
            <a:spLocks noGrp="1" noChangeArrowheads="1"/>
          </p:cNvSpPr>
          <p:nvPr>
            <p:ph type="title"/>
          </p:nvPr>
        </p:nvSpPr>
        <p:spPr/>
        <p:txBody>
          <a:bodyPr/>
          <a:lstStyle/>
          <a:p>
            <a:r>
              <a:rPr lang="en-US" altLang="en-US" sz="4000"/>
              <a:t>Inflammation</a:t>
            </a:r>
            <a:br>
              <a:rPr lang="en-US" altLang="en-US" sz="7200"/>
            </a:br>
            <a:r>
              <a:rPr lang="en-US" altLang="en-US" sz="3600">
                <a:solidFill>
                  <a:schemeClr val="accent2"/>
                </a:solidFill>
              </a:rPr>
              <a:t>Phases of Inflammation - Amplification</a:t>
            </a:r>
            <a:endParaRPr lang="en-US" altLang="en-US"/>
          </a:p>
        </p:txBody>
      </p:sp>
      <p:sp>
        <p:nvSpPr>
          <p:cNvPr id="163843" name="Rectangle 3">
            <a:extLst>
              <a:ext uri="{FF2B5EF4-FFF2-40B4-BE49-F238E27FC236}">
                <a16:creationId xmlns:a16="http://schemas.microsoft.com/office/drawing/2014/main" id="{6E29023B-42A6-AA4C-6C49-2337CB5D977A}"/>
              </a:ext>
            </a:extLst>
          </p:cNvPr>
          <p:cNvSpPr>
            <a:spLocks noGrp="1" noChangeArrowheads="1"/>
          </p:cNvSpPr>
          <p:nvPr>
            <p:ph type="body" idx="1"/>
          </p:nvPr>
        </p:nvSpPr>
        <p:spPr>
          <a:xfrm>
            <a:off x="685800" y="1981200"/>
            <a:ext cx="8001000" cy="4419600"/>
          </a:xfrm>
        </p:spPr>
        <p:txBody>
          <a:bodyPr/>
          <a:lstStyle/>
          <a:p>
            <a:r>
              <a:rPr lang="en-US" altLang="en-US"/>
              <a:t>PMNs and macrophages are recruited to the site of injury from peripheral blood by chemokines, principally IL-8, plus c5a, TGF-</a:t>
            </a:r>
            <a:r>
              <a:rPr lang="en-US" altLang="en-US">
                <a:latin typeface="Symbol" pitchFamily="2" charset="2"/>
              </a:rPr>
              <a:t>b</a:t>
            </a:r>
            <a:r>
              <a:rPr lang="en-US" altLang="en-US"/>
              <a:t>, and Platelet-derived Growth Factor</a:t>
            </a:r>
          </a:p>
          <a:p>
            <a:r>
              <a:rPr lang="en-US" altLang="en-US"/>
              <a:t>IL-1 and TNF cause the release of post-mitotic reserve granulocytes from the marrow, plus induce the production of Colony Stimulating Factors (CSF)</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26">
            <a:extLst>
              <a:ext uri="{FF2B5EF4-FFF2-40B4-BE49-F238E27FC236}">
                <a16:creationId xmlns:a16="http://schemas.microsoft.com/office/drawing/2014/main" id="{33CE4E89-E638-4506-F825-2E3A11322C1D}"/>
              </a:ext>
            </a:extLst>
          </p:cNvPr>
          <p:cNvSpPr>
            <a:spLocks noGrp="1" noChangeArrowheads="1"/>
          </p:cNvSpPr>
          <p:nvPr>
            <p:ph type="title"/>
          </p:nvPr>
        </p:nvSpPr>
        <p:spPr/>
        <p:txBody>
          <a:bodyPr/>
          <a:lstStyle/>
          <a:p>
            <a:r>
              <a:rPr lang="en-US" altLang="en-US"/>
              <a:t>Inflammation</a:t>
            </a:r>
            <a:br>
              <a:rPr lang="en-US" altLang="en-US"/>
            </a:br>
            <a:r>
              <a:rPr lang="en-US" altLang="en-US" sz="3600">
                <a:solidFill>
                  <a:schemeClr val="accent2"/>
                </a:solidFill>
              </a:rPr>
              <a:t>Amplification – left shift</a:t>
            </a:r>
            <a:endParaRPr lang="en-US" altLang="en-US"/>
          </a:p>
        </p:txBody>
      </p:sp>
      <p:pic>
        <p:nvPicPr>
          <p:cNvPr id="59397" name="Picture 1029">
            <a:extLst>
              <a:ext uri="{FF2B5EF4-FFF2-40B4-BE49-F238E27FC236}">
                <a16:creationId xmlns:a16="http://schemas.microsoft.com/office/drawing/2014/main" id="{AAABBF87-8A4D-423D-61E5-C441ACB98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905000"/>
            <a:ext cx="6553200" cy="436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050">
            <a:extLst>
              <a:ext uri="{FF2B5EF4-FFF2-40B4-BE49-F238E27FC236}">
                <a16:creationId xmlns:a16="http://schemas.microsoft.com/office/drawing/2014/main" id="{CE6BC482-C518-3312-AA53-C25A4F2AF755}"/>
              </a:ext>
            </a:extLst>
          </p:cNvPr>
          <p:cNvSpPr>
            <a:spLocks noGrp="1" noChangeArrowheads="1"/>
          </p:cNvSpPr>
          <p:nvPr>
            <p:ph type="title"/>
          </p:nvPr>
        </p:nvSpPr>
        <p:spPr>
          <a:xfrm>
            <a:off x="0" y="609600"/>
            <a:ext cx="8839200" cy="1104900"/>
          </a:xfrm>
          <a:noFill/>
          <a:ln/>
        </p:spPr>
        <p:txBody>
          <a:bodyPr lIns="90488" tIns="44450" rIns="90488" bIns="44450" anchor="b"/>
          <a:lstStyle/>
          <a:p>
            <a:r>
              <a:rPr lang="en-US" altLang="en-US"/>
              <a:t>  Inflammation</a:t>
            </a:r>
            <a:br>
              <a:rPr lang="en-US" altLang="en-US"/>
            </a:br>
            <a:r>
              <a:rPr lang="en-US" altLang="en-US"/>
              <a:t> </a:t>
            </a:r>
            <a:r>
              <a:rPr lang="en-US" altLang="en-US" sz="3600">
                <a:solidFill>
                  <a:schemeClr val="accent2"/>
                </a:solidFill>
              </a:rPr>
              <a:t>What MUST be known!</a:t>
            </a:r>
            <a:endParaRPr lang="en-US" altLang="en-US"/>
          </a:p>
        </p:txBody>
      </p:sp>
      <p:sp>
        <p:nvSpPr>
          <p:cNvPr id="78851" name="Rectangle 2051">
            <a:extLst>
              <a:ext uri="{FF2B5EF4-FFF2-40B4-BE49-F238E27FC236}">
                <a16:creationId xmlns:a16="http://schemas.microsoft.com/office/drawing/2014/main" id="{2C9B8CD7-4ECC-4844-A073-3398757C348D}"/>
              </a:ext>
            </a:extLst>
          </p:cNvPr>
          <p:cNvSpPr>
            <a:spLocks noGrp="1" noChangeArrowheads="1"/>
          </p:cNvSpPr>
          <p:nvPr>
            <p:ph type="body" idx="1"/>
          </p:nvPr>
        </p:nvSpPr>
        <p:spPr>
          <a:xfrm>
            <a:off x="685800" y="1981200"/>
            <a:ext cx="7924800" cy="6248400"/>
          </a:xfrm>
          <a:noFill/>
          <a:ln/>
        </p:spPr>
        <p:txBody>
          <a:bodyPr lIns="90488" tIns="44450" rIns="90488" bIns="44450"/>
          <a:lstStyle/>
          <a:p>
            <a:r>
              <a:rPr lang="en-US" altLang="en-US">
                <a:solidFill>
                  <a:schemeClr val="accent2"/>
                </a:solidFill>
              </a:rPr>
              <a:t>Understanding pathogenic mechanisms is diagnostically important</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E3C2655D-B0F5-4795-1D84-38E78559D6E5}"/>
              </a:ext>
            </a:extLst>
          </p:cNvPr>
          <p:cNvSpPr>
            <a:spLocks noChangeArrowheads="1"/>
          </p:cNvSpPr>
          <p:nvPr/>
        </p:nvSpPr>
        <p:spPr bwMode="auto">
          <a:xfrm>
            <a:off x="304800" y="533400"/>
            <a:ext cx="88392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ctr" eaLnBrk="0" hangingPunct="0"/>
            <a:r>
              <a:rPr lang="en-US" altLang="en-US" sz="4400" baseline="0">
                <a:solidFill>
                  <a:schemeClr val="tx2"/>
                </a:solidFill>
              </a:rPr>
              <a:t> </a:t>
            </a:r>
            <a:endParaRPr lang="en-US" altLang="en-US" sz="3600" baseline="0">
              <a:solidFill>
                <a:schemeClr val="accent2"/>
              </a:solidFill>
            </a:endParaRPr>
          </a:p>
        </p:txBody>
      </p:sp>
      <p:sp>
        <p:nvSpPr>
          <p:cNvPr id="159747" name="Rectangle 3">
            <a:extLst>
              <a:ext uri="{FF2B5EF4-FFF2-40B4-BE49-F238E27FC236}">
                <a16:creationId xmlns:a16="http://schemas.microsoft.com/office/drawing/2014/main" id="{EB78DFF8-8B64-705E-D91D-DCB314E1C868}"/>
              </a:ext>
            </a:extLst>
          </p:cNvPr>
          <p:cNvSpPr>
            <a:spLocks noChangeArrowheads="1"/>
          </p:cNvSpPr>
          <p:nvPr/>
        </p:nvSpPr>
        <p:spPr bwMode="auto">
          <a:xfrm>
            <a:off x="685800" y="1981200"/>
            <a:ext cx="7924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endParaRPr lang="en-US" altLang="en-US" sz="3200" b="1" baseline="0">
              <a:effectLst>
                <a:outerShdw blurRad="38100" dist="38100" dir="2700000" algn="tl">
                  <a:srgbClr val="000000"/>
                </a:outerShdw>
              </a:effectLst>
            </a:endParaRPr>
          </a:p>
          <a:p>
            <a:pPr>
              <a:spcBef>
                <a:spcPct val="20000"/>
              </a:spcBef>
            </a:pPr>
            <a:endParaRPr lang="en-US" altLang="en-US" sz="3200" b="1" baseline="0">
              <a:effectLst>
                <a:outerShdw blurRad="38100" dist="38100" dir="2700000" algn="tl">
                  <a:srgbClr val="000000"/>
                </a:outerShdw>
              </a:effectLst>
            </a:endParaRPr>
          </a:p>
          <a:p>
            <a:pPr>
              <a:spcBef>
                <a:spcPct val="20000"/>
              </a:spcBef>
            </a:pPr>
            <a:endParaRPr lang="en-US" altLang="en-US" sz="3200" b="1" baseline="0">
              <a:effectLst>
                <a:outerShdw blurRad="38100" dist="38100" dir="2700000" algn="tl">
                  <a:srgbClr val="000000"/>
                </a:outerShdw>
              </a:effectLst>
            </a:endParaRPr>
          </a:p>
          <a:p>
            <a:pPr>
              <a:spcBef>
                <a:spcPct val="20000"/>
              </a:spcBef>
            </a:pPr>
            <a:endParaRPr lang="en-US" altLang="en-US" sz="3200" b="1" baseline="0">
              <a:effectLst>
                <a:outerShdw blurRad="38100" dist="38100" dir="2700000" algn="tl">
                  <a:srgbClr val="000000"/>
                </a:outerShdw>
              </a:effectLst>
            </a:endParaRPr>
          </a:p>
          <a:p>
            <a:pPr>
              <a:spcBef>
                <a:spcPct val="20000"/>
              </a:spcBef>
            </a:pPr>
            <a:endParaRPr lang="en-US" altLang="en-US" sz="3200" b="1" baseline="0">
              <a:effectLst>
                <a:outerShdw blurRad="38100" dist="38100" dir="2700000" algn="tl">
                  <a:srgbClr val="000000"/>
                </a:outerShdw>
              </a:effectLst>
            </a:endParaRPr>
          </a:p>
          <a:p>
            <a:pPr>
              <a:spcBef>
                <a:spcPct val="20000"/>
              </a:spcBef>
            </a:pPr>
            <a:endParaRPr lang="en-US" altLang="en-US" sz="3200" b="1" baseline="0">
              <a:effectLst>
                <a:outerShdw blurRad="38100" dist="38100" dir="2700000" algn="tl">
                  <a:srgbClr val="000000"/>
                </a:outerShdw>
              </a:effectLst>
            </a:endParaRPr>
          </a:p>
        </p:txBody>
      </p:sp>
      <p:sp>
        <p:nvSpPr>
          <p:cNvPr id="159748" name="Rectangle 4">
            <a:extLst>
              <a:ext uri="{FF2B5EF4-FFF2-40B4-BE49-F238E27FC236}">
                <a16:creationId xmlns:a16="http://schemas.microsoft.com/office/drawing/2014/main" id="{768C2B41-DB70-BAA9-5F21-34AA7827F62F}"/>
              </a:ext>
            </a:extLst>
          </p:cNvPr>
          <p:cNvSpPr>
            <a:spLocks noGrp="1" noChangeArrowheads="1"/>
          </p:cNvSpPr>
          <p:nvPr>
            <p:ph type="title" idx="4294967295"/>
          </p:nvPr>
        </p:nvSpPr>
        <p:spPr>
          <a:xfrm>
            <a:off x="838200" y="533400"/>
            <a:ext cx="7772400" cy="1143000"/>
          </a:xfrm>
        </p:spPr>
        <p:txBody>
          <a:bodyPr/>
          <a:lstStyle/>
          <a:p>
            <a:r>
              <a:rPr lang="en-US" altLang="en-US" sz="4000"/>
              <a:t>Inflammation</a:t>
            </a:r>
            <a:br>
              <a:rPr lang="en-US" altLang="en-US" sz="7200"/>
            </a:br>
            <a:r>
              <a:rPr lang="en-US" altLang="en-US" sz="3600">
                <a:solidFill>
                  <a:schemeClr val="accent2"/>
                </a:solidFill>
              </a:rPr>
              <a:t>Phases of Inflammation - Amplification</a:t>
            </a:r>
            <a:endParaRPr lang="en-US" altLang="en-US"/>
          </a:p>
        </p:txBody>
      </p:sp>
      <p:sp>
        <p:nvSpPr>
          <p:cNvPr id="159749" name="Rectangle 5">
            <a:extLst>
              <a:ext uri="{FF2B5EF4-FFF2-40B4-BE49-F238E27FC236}">
                <a16:creationId xmlns:a16="http://schemas.microsoft.com/office/drawing/2014/main" id="{2C4E2E17-747C-302F-0F5F-BC4F50B7E2E2}"/>
              </a:ext>
            </a:extLst>
          </p:cNvPr>
          <p:cNvSpPr>
            <a:spLocks noGrp="1" noChangeArrowheads="1"/>
          </p:cNvSpPr>
          <p:nvPr>
            <p:ph type="body" idx="4294967295"/>
          </p:nvPr>
        </p:nvSpPr>
        <p:spPr>
          <a:xfrm>
            <a:off x="685800" y="1905000"/>
            <a:ext cx="7772400" cy="4114800"/>
          </a:xfrm>
        </p:spPr>
        <p:txBody>
          <a:bodyPr/>
          <a:lstStyle/>
          <a:p>
            <a:pPr>
              <a:buClr>
                <a:schemeClr val="tx1"/>
              </a:buClr>
              <a:buSzPct val="75000"/>
              <a:buFontTx/>
              <a:buNone/>
            </a:pPr>
            <a:endParaRPr lang="en-US" altLang="en-US"/>
          </a:p>
        </p:txBody>
      </p:sp>
      <p:sp>
        <p:nvSpPr>
          <p:cNvPr id="159750" name="Line 6">
            <a:extLst>
              <a:ext uri="{FF2B5EF4-FFF2-40B4-BE49-F238E27FC236}">
                <a16:creationId xmlns:a16="http://schemas.microsoft.com/office/drawing/2014/main" id="{22588F56-89D0-9084-1330-15297613ACA6}"/>
              </a:ext>
            </a:extLst>
          </p:cNvPr>
          <p:cNvSpPr>
            <a:spLocks noChangeShapeType="1"/>
          </p:cNvSpPr>
          <p:nvPr/>
        </p:nvSpPr>
        <p:spPr bwMode="auto">
          <a:xfrm>
            <a:off x="2362200" y="2819400"/>
            <a:ext cx="0" cy="2590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751" name="Line 7">
            <a:extLst>
              <a:ext uri="{FF2B5EF4-FFF2-40B4-BE49-F238E27FC236}">
                <a16:creationId xmlns:a16="http://schemas.microsoft.com/office/drawing/2014/main" id="{6884EC77-1B51-F0F9-EB33-33B941994372}"/>
              </a:ext>
            </a:extLst>
          </p:cNvPr>
          <p:cNvSpPr>
            <a:spLocks noChangeShapeType="1"/>
          </p:cNvSpPr>
          <p:nvPr/>
        </p:nvSpPr>
        <p:spPr bwMode="auto">
          <a:xfrm>
            <a:off x="2362200" y="5410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753" name="Freeform 9">
            <a:extLst>
              <a:ext uri="{FF2B5EF4-FFF2-40B4-BE49-F238E27FC236}">
                <a16:creationId xmlns:a16="http://schemas.microsoft.com/office/drawing/2014/main" id="{E0FAEAA0-DD45-AC00-5DF0-4944C7F62282}"/>
              </a:ext>
            </a:extLst>
          </p:cNvPr>
          <p:cNvSpPr>
            <a:spLocks/>
          </p:cNvSpPr>
          <p:nvPr/>
        </p:nvSpPr>
        <p:spPr bwMode="auto">
          <a:xfrm>
            <a:off x="2420938" y="2847975"/>
            <a:ext cx="2178050" cy="2517775"/>
          </a:xfrm>
          <a:custGeom>
            <a:avLst/>
            <a:gdLst>
              <a:gd name="T0" fmla="*/ 0 w 1372"/>
              <a:gd name="T1" fmla="*/ 1586 h 1586"/>
              <a:gd name="T2" fmla="*/ 67 w 1372"/>
              <a:gd name="T3" fmla="*/ 1374 h 1586"/>
              <a:gd name="T4" fmla="*/ 110 w 1372"/>
              <a:gd name="T5" fmla="*/ 1205 h 1586"/>
              <a:gd name="T6" fmla="*/ 203 w 1372"/>
              <a:gd name="T7" fmla="*/ 798 h 1586"/>
              <a:gd name="T8" fmla="*/ 279 w 1372"/>
              <a:gd name="T9" fmla="*/ 324 h 1586"/>
              <a:gd name="T10" fmla="*/ 296 w 1372"/>
              <a:gd name="T11" fmla="*/ 230 h 1586"/>
              <a:gd name="T12" fmla="*/ 389 w 1372"/>
              <a:gd name="T13" fmla="*/ 2 h 1586"/>
              <a:gd name="T14" fmla="*/ 542 w 1372"/>
              <a:gd name="T15" fmla="*/ 36 h 1586"/>
              <a:gd name="T16" fmla="*/ 584 w 1372"/>
              <a:gd name="T17" fmla="*/ 86 h 1586"/>
              <a:gd name="T18" fmla="*/ 601 w 1372"/>
              <a:gd name="T19" fmla="*/ 137 h 1586"/>
              <a:gd name="T20" fmla="*/ 627 w 1372"/>
              <a:gd name="T21" fmla="*/ 349 h 1586"/>
              <a:gd name="T22" fmla="*/ 643 w 1372"/>
              <a:gd name="T23" fmla="*/ 374 h 1586"/>
              <a:gd name="T24" fmla="*/ 660 w 1372"/>
              <a:gd name="T25" fmla="*/ 425 h 1586"/>
              <a:gd name="T26" fmla="*/ 669 w 1372"/>
              <a:gd name="T27" fmla="*/ 451 h 1586"/>
              <a:gd name="T28" fmla="*/ 677 w 1372"/>
              <a:gd name="T29" fmla="*/ 637 h 1586"/>
              <a:gd name="T30" fmla="*/ 711 w 1372"/>
              <a:gd name="T31" fmla="*/ 713 h 1586"/>
              <a:gd name="T32" fmla="*/ 745 w 1372"/>
              <a:gd name="T33" fmla="*/ 883 h 1586"/>
              <a:gd name="T34" fmla="*/ 754 w 1372"/>
              <a:gd name="T35" fmla="*/ 976 h 1586"/>
              <a:gd name="T36" fmla="*/ 796 w 1372"/>
              <a:gd name="T37" fmla="*/ 1179 h 1586"/>
              <a:gd name="T38" fmla="*/ 872 w 1372"/>
              <a:gd name="T39" fmla="*/ 1238 h 1586"/>
              <a:gd name="T40" fmla="*/ 923 w 1372"/>
              <a:gd name="T41" fmla="*/ 1272 h 1586"/>
              <a:gd name="T42" fmla="*/ 915 w 1372"/>
              <a:gd name="T43" fmla="*/ 1298 h 1586"/>
              <a:gd name="T44" fmla="*/ 948 w 1372"/>
              <a:gd name="T45" fmla="*/ 1349 h 1586"/>
              <a:gd name="T46" fmla="*/ 957 w 1372"/>
              <a:gd name="T47" fmla="*/ 1374 h 1586"/>
              <a:gd name="T48" fmla="*/ 982 w 1372"/>
              <a:gd name="T49" fmla="*/ 1391 h 1586"/>
              <a:gd name="T50" fmla="*/ 1126 w 1372"/>
              <a:gd name="T51" fmla="*/ 1501 h 1586"/>
              <a:gd name="T52" fmla="*/ 1228 w 1372"/>
              <a:gd name="T53" fmla="*/ 1535 h 1586"/>
              <a:gd name="T54" fmla="*/ 1279 w 1372"/>
              <a:gd name="T55" fmla="*/ 1560 h 1586"/>
              <a:gd name="T56" fmla="*/ 1372 w 1372"/>
              <a:gd name="T57" fmla="*/ 1586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2" h="1586">
                <a:moveTo>
                  <a:pt x="0" y="1586"/>
                </a:moveTo>
                <a:cubicBezTo>
                  <a:pt x="22" y="1515"/>
                  <a:pt x="49" y="1446"/>
                  <a:pt x="67" y="1374"/>
                </a:cubicBezTo>
                <a:cubicBezTo>
                  <a:pt x="81" y="1317"/>
                  <a:pt x="90" y="1260"/>
                  <a:pt x="110" y="1205"/>
                </a:cubicBezTo>
                <a:cubicBezTo>
                  <a:pt x="129" y="1066"/>
                  <a:pt x="160" y="932"/>
                  <a:pt x="203" y="798"/>
                </a:cubicBezTo>
                <a:cubicBezTo>
                  <a:pt x="225" y="638"/>
                  <a:pt x="230" y="479"/>
                  <a:pt x="279" y="324"/>
                </a:cubicBezTo>
                <a:cubicBezTo>
                  <a:pt x="283" y="292"/>
                  <a:pt x="292" y="262"/>
                  <a:pt x="296" y="230"/>
                </a:cubicBezTo>
                <a:cubicBezTo>
                  <a:pt x="307" y="143"/>
                  <a:pt x="289" y="34"/>
                  <a:pt x="389" y="2"/>
                </a:cubicBezTo>
                <a:cubicBezTo>
                  <a:pt x="466" y="8"/>
                  <a:pt x="487" y="0"/>
                  <a:pt x="542" y="36"/>
                </a:cubicBezTo>
                <a:cubicBezTo>
                  <a:pt x="554" y="54"/>
                  <a:pt x="573" y="67"/>
                  <a:pt x="584" y="86"/>
                </a:cubicBezTo>
                <a:cubicBezTo>
                  <a:pt x="593" y="102"/>
                  <a:pt x="601" y="137"/>
                  <a:pt x="601" y="137"/>
                </a:cubicBezTo>
                <a:cubicBezTo>
                  <a:pt x="605" y="193"/>
                  <a:pt x="601" y="289"/>
                  <a:pt x="627" y="349"/>
                </a:cubicBezTo>
                <a:cubicBezTo>
                  <a:pt x="631" y="358"/>
                  <a:pt x="639" y="365"/>
                  <a:pt x="643" y="374"/>
                </a:cubicBezTo>
                <a:cubicBezTo>
                  <a:pt x="650" y="390"/>
                  <a:pt x="654" y="408"/>
                  <a:pt x="660" y="425"/>
                </a:cubicBezTo>
                <a:cubicBezTo>
                  <a:pt x="663" y="434"/>
                  <a:pt x="669" y="451"/>
                  <a:pt x="669" y="451"/>
                </a:cubicBezTo>
                <a:cubicBezTo>
                  <a:pt x="648" y="508"/>
                  <a:pt x="640" y="583"/>
                  <a:pt x="677" y="637"/>
                </a:cubicBezTo>
                <a:cubicBezTo>
                  <a:pt x="693" y="660"/>
                  <a:pt x="711" y="713"/>
                  <a:pt x="711" y="713"/>
                </a:cubicBezTo>
                <a:cubicBezTo>
                  <a:pt x="718" y="782"/>
                  <a:pt x="726" y="821"/>
                  <a:pt x="745" y="883"/>
                </a:cubicBezTo>
                <a:cubicBezTo>
                  <a:pt x="734" y="918"/>
                  <a:pt x="745" y="941"/>
                  <a:pt x="754" y="976"/>
                </a:cubicBezTo>
                <a:cubicBezTo>
                  <a:pt x="762" y="1045"/>
                  <a:pt x="747" y="1120"/>
                  <a:pt x="796" y="1179"/>
                </a:cubicBezTo>
                <a:cubicBezTo>
                  <a:pt x="823" y="1212"/>
                  <a:pt x="831" y="1211"/>
                  <a:pt x="872" y="1238"/>
                </a:cubicBezTo>
                <a:cubicBezTo>
                  <a:pt x="889" y="1249"/>
                  <a:pt x="923" y="1272"/>
                  <a:pt x="923" y="1272"/>
                </a:cubicBezTo>
                <a:cubicBezTo>
                  <a:pt x="920" y="1281"/>
                  <a:pt x="912" y="1289"/>
                  <a:pt x="915" y="1298"/>
                </a:cubicBezTo>
                <a:cubicBezTo>
                  <a:pt x="921" y="1317"/>
                  <a:pt x="941" y="1330"/>
                  <a:pt x="948" y="1349"/>
                </a:cubicBezTo>
                <a:cubicBezTo>
                  <a:pt x="951" y="1357"/>
                  <a:pt x="951" y="1367"/>
                  <a:pt x="957" y="1374"/>
                </a:cubicBezTo>
                <a:cubicBezTo>
                  <a:pt x="963" y="1382"/>
                  <a:pt x="974" y="1385"/>
                  <a:pt x="982" y="1391"/>
                </a:cubicBezTo>
                <a:cubicBezTo>
                  <a:pt x="1015" y="1440"/>
                  <a:pt x="1077" y="1468"/>
                  <a:pt x="1126" y="1501"/>
                </a:cubicBezTo>
                <a:cubicBezTo>
                  <a:pt x="1155" y="1521"/>
                  <a:pt x="1197" y="1519"/>
                  <a:pt x="1228" y="1535"/>
                </a:cubicBezTo>
                <a:cubicBezTo>
                  <a:pt x="1285" y="1565"/>
                  <a:pt x="1221" y="1542"/>
                  <a:pt x="1279" y="1560"/>
                </a:cubicBezTo>
                <a:cubicBezTo>
                  <a:pt x="1314" y="1584"/>
                  <a:pt x="1329" y="1586"/>
                  <a:pt x="1372" y="1586"/>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754" name="Freeform 10">
            <a:extLst>
              <a:ext uri="{FF2B5EF4-FFF2-40B4-BE49-F238E27FC236}">
                <a16:creationId xmlns:a16="http://schemas.microsoft.com/office/drawing/2014/main" id="{6974F4E7-8256-AC51-4F97-7090BA7ABCC8}"/>
              </a:ext>
            </a:extLst>
          </p:cNvPr>
          <p:cNvSpPr>
            <a:spLocks/>
          </p:cNvSpPr>
          <p:nvPr/>
        </p:nvSpPr>
        <p:spPr bwMode="auto">
          <a:xfrm>
            <a:off x="2460625" y="2851150"/>
            <a:ext cx="3509963" cy="2554288"/>
          </a:xfrm>
          <a:custGeom>
            <a:avLst/>
            <a:gdLst>
              <a:gd name="T0" fmla="*/ 0 w 2211"/>
              <a:gd name="T1" fmla="*/ 1592 h 1609"/>
              <a:gd name="T2" fmla="*/ 153 w 2211"/>
              <a:gd name="T3" fmla="*/ 1465 h 1609"/>
              <a:gd name="T4" fmla="*/ 212 w 2211"/>
              <a:gd name="T5" fmla="*/ 1364 h 1609"/>
              <a:gd name="T6" fmla="*/ 237 w 2211"/>
              <a:gd name="T7" fmla="*/ 1313 h 1609"/>
              <a:gd name="T8" fmla="*/ 280 w 2211"/>
              <a:gd name="T9" fmla="*/ 1186 h 1609"/>
              <a:gd name="T10" fmla="*/ 339 w 2211"/>
              <a:gd name="T11" fmla="*/ 1025 h 1609"/>
              <a:gd name="T12" fmla="*/ 364 w 2211"/>
              <a:gd name="T13" fmla="*/ 872 h 1609"/>
              <a:gd name="T14" fmla="*/ 407 w 2211"/>
              <a:gd name="T15" fmla="*/ 796 h 1609"/>
              <a:gd name="T16" fmla="*/ 474 w 2211"/>
              <a:gd name="T17" fmla="*/ 550 h 1609"/>
              <a:gd name="T18" fmla="*/ 500 w 2211"/>
              <a:gd name="T19" fmla="*/ 500 h 1609"/>
              <a:gd name="T20" fmla="*/ 635 w 2211"/>
              <a:gd name="T21" fmla="*/ 279 h 1609"/>
              <a:gd name="T22" fmla="*/ 703 w 2211"/>
              <a:gd name="T23" fmla="*/ 178 h 1609"/>
              <a:gd name="T24" fmla="*/ 729 w 2211"/>
              <a:gd name="T25" fmla="*/ 127 h 1609"/>
              <a:gd name="T26" fmla="*/ 779 w 2211"/>
              <a:gd name="T27" fmla="*/ 51 h 1609"/>
              <a:gd name="T28" fmla="*/ 830 w 2211"/>
              <a:gd name="T29" fmla="*/ 17 h 1609"/>
              <a:gd name="T30" fmla="*/ 856 w 2211"/>
              <a:gd name="T31" fmla="*/ 0 h 1609"/>
              <a:gd name="T32" fmla="*/ 890 w 2211"/>
              <a:gd name="T33" fmla="*/ 8 h 1609"/>
              <a:gd name="T34" fmla="*/ 940 w 2211"/>
              <a:gd name="T35" fmla="*/ 42 h 1609"/>
              <a:gd name="T36" fmla="*/ 957 w 2211"/>
              <a:gd name="T37" fmla="*/ 68 h 1609"/>
              <a:gd name="T38" fmla="*/ 983 w 2211"/>
              <a:gd name="T39" fmla="*/ 84 h 1609"/>
              <a:gd name="T40" fmla="*/ 1017 w 2211"/>
              <a:gd name="T41" fmla="*/ 161 h 1609"/>
              <a:gd name="T42" fmla="*/ 1042 w 2211"/>
              <a:gd name="T43" fmla="*/ 296 h 1609"/>
              <a:gd name="T44" fmla="*/ 1034 w 2211"/>
              <a:gd name="T45" fmla="*/ 356 h 1609"/>
              <a:gd name="T46" fmla="*/ 1025 w 2211"/>
              <a:gd name="T47" fmla="*/ 381 h 1609"/>
              <a:gd name="T48" fmla="*/ 1067 w 2211"/>
              <a:gd name="T49" fmla="*/ 533 h 1609"/>
              <a:gd name="T50" fmla="*/ 1110 w 2211"/>
              <a:gd name="T51" fmla="*/ 584 h 1609"/>
              <a:gd name="T52" fmla="*/ 1144 w 2211"/>
              <a:gd name="T53" fmla="*/ 660 h 1609"/>
              <a:gd name="T54" fmla="*/ 1186 w 2211"/>
              <a:gd name="T55" fmla="*/ 737 h 1609"/>
              <a:gd name="T56" fmla="*/ 1203 w 2211"/>
              <a:gd name="T57" fmla="*/ 762 h 1609"/>
              <a:gd name="T58" fmla="*/ 1220 w 2211"/>
              <a:gd name="T59" fmla="*/ 788 h 1609"/>
              <a:gd name="T60" fmla="*/ 1245 w 2211"/>
              <a:gd name="T61" fmla="*/ 838 h 1609"/>
              <a:gd name="T62" fmla="*/ 1296 w 2211"/>
              <a:gd name="T63" fmla="*/ 889 h 1609"/>
              <a:gd name="T64" fmla="*/ 1415 w 2211"/>
              <a:gd name="T65" fmla="*/ 1059 h 1609"/>
              <a:gd name="T66" fmla="*/ 1466 w 2211"/>
              <a:gd name="T67" fmla="*/ 1135 h 1609"/>
              <a:gd name="T68" fmla="*/ 1593 w 2211"/>
              <a:gd name="T69" fmla="*/ 1287 h 1609"/>
              <a:gd name="T70" fmla="*/ 1610 w 2211"/>
              <a:gd name="T71" fmla="*/ 1313 h 1609"/>
              <a:gd name="T72" fmla="*/ 1660 w 2211"/>
              <a:gd name="T73" fmla="*/ 1347 h 1609"/>
              <a:gd name="T74" fmla="*/ 1686 w 2211"/>
              <a:gd name="T75" fmla="*/ 1364 h 1609"/>
              <a:gd name="T76" fmla="*/ 1728 w 2211"/>
              <a:gd name="T77" fmla="*/ 1397 h 1609"/>
              <a:gd name="T78" fmla="*/ 1770 w 2211"/>
              <a:gd name="T79" fmla="*/ 1431 h 1609"/>
              <a:gd name="T80" fmla="*/ 1821 w 2211"/>
              <a:gd name="T81" fmla="*/ 1482 h 1609"/>
              <a:gd name="T82" fmla="*/ 1838 w 2211"/>
              <a:gd name="T83" fmla="*/ 1508 h 1609"/>
              <a:gd name="T84" fmla="*/ 1864 w 2211"/>
              <a:gd name="T85" fmla="*/ 1516 h 1609"/>
              <a:gd name="T86" fmla="*/ 1957 w 2211"/>
              <a:gd name="T87" fmla="*/ 1567 h 1609"/>
              <a:gd name="T88" fmla="*/ 2084 w 2211"/>
              <a:gd name="T89" fmla="*/ 1609 h 1609"/>
              <a:gd name="T90" fmla="*/ 2152 w 2211"/>
              <a:gd name="T91" fmla="*/ 1609 h 1609"/>
              <a:gd name="T92" fmla="*/ 2211 w 2211"/>
              <a:gd name="T93" fmla="*/ 1601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11" h="1609">
                <a:moveTo>
                  <a:pt x="0" y="1592"/>
                </a:moveTo>
                <a:cubicBezTo>
                  <a:pt x="59" y="1552"/>
                  <a:pt x="102" y="1516"/>
                  <a:pt x="153" y="1465"/>
                </a:cubicBezTo>
                <a:cubicBezTo>
                  <a:pt x="181" y="1437"/>
                  <a:pt x="190" y="1396"/>
                  <a:pt x="212" y="1364"/>
                </a:cubicBezTo>
                <a:cubicBezTo>
                  <a:pt x="238" y="1280"/>
                  <a:pt x="198" y="1400"/>
                  <a:pt x="237" y="1313"/>
                </a:cubicBezTo>
                <a:cubicBezTo>
                  <a:pt x="255" y="1273"/>
                  <a:pt x="266" y="1228"/>
                  <a:pt x="280" y="1186"/>
                </a:cubicBezTo>
                <a:cubicBezTo>
                  <a:pt x="298" y="1133"/>
                  <a:pt x="307" y="1072"/>
                  <a:pt x="339" y="1025"/>
                </a:cubicBezTo>
                <a:cubicBezTo>
                  <a:pt x="347" y="974"/>
                  <a:pt x="353" y="922"/>
                  <a:pt x="364" y="872"/>
                </a:cubicBezTo>
                <a:cubicBezTo>
                  <a:pt x="370" y="844"/>
                  <a:pt x="407" y="796"/>
                  <a:pt x="407" y="796"/>
                </a:cubicBezTo>
                <a:cubicBezTo>
                  <a:pt x="433" y="715"/>
                  <a:pt x="455" y="633"/>
                  <a:pt x="474" y="550"/>
                </a:cubicBezTo>
                <a:cubicBezTo>
                  <a:pt x="478" y="532"/>
                  <a:pt x="494" y="518"/>
                  <a:pt x="500" y="500"/>
                </a:cubicBezTo>
                <a:cubicBezTo>
                  <a:pt x="526" y="421"/>
                  <a:pt x="564" y="327"/>
                  <a:pt x="635" y="279"/>
                </a:cubicBezTo>
                <a:cubicBezTo>
                  <a:pt x="650" y="256"/>
                  <a:pt x="693" y="208"/>
                  <a:pt x="703" y="178"/>
                </a:cubicBezTo>
                <a:cubicBezTo>
                  <a:pt x="715" y="142"/>
                  <a:pt x="707" y="160"/>
                  <a:pt x="729" y="127"/>
                </a:cubicBezTo>
                <a:cubicBezTo>
                  <a:pt x="739" y="96"/>
                  <a:pt x="752" y="72"/>
                  <a:pt x="779" y="51"/>
                </a:cubicBezTo>
                <a:cubicBezTo>
                  <a:pt x="795" y="38"/>
                  <a:pt x="813" y="28"/>
                  <a:pt x="830" y="17"/>
                </a:cubicBezTo>
                <a:cubicBezTo>
                  <a:pt x="839" y="11"/>
                  <a:pt x="856" y="0"/>
                  <a:pt x="856" y="0"/>
                </a:cubicBezTo>
                <a:cubicBezTo>
                  <a:pt x="867" y="3"/>
                  <a:pt x="880" y="3"/>
                  <a:pt x="890" y="8"/>
                </a:cubicBezTo>
                <a:cubicBezTo>
                  <a:pt x="908" y="17"/>
                  <a:pt x="940" y="42"/>
                  <a:pt x="940" y="42"/>
                </a:cubicBezTo>
                <a:cubicBezTo>
                  <a:pt x="946" y="51"/>
                  <a:pt x="950" y="61"/>
                  <a:pt x="957" y="68"/>
                </a:cubicBezTo>
                <a:cubicBezTo>
                  <a:pt x="964" y="75"/>
                  <a:pt x="977" y="76"/>
                  <a:pt x="983" y="84"/>
                </a:cubicBezTo>
                <a:cubicBezTo>
                  <a:pt x="987" y="89"/>
                  <a:pt x="1014" y="151"/>
                  <a:pt x="1017" y="161"/>
                </a:cubicBezTo>
                <a:cubicBezTo>
                  <a:pt x="1023" y="207"/>
                  <a:pt x="1028" y="252"/>
                  <a:pt x="1042" y="296"/>
                </a:cubicBezTo>
                <a:cubicBezTo>
                  <a:pt x="1039" y="316"/>
                  <a:pt x="1038" y="336"/>
                  <a:pt x="1034" y="356"/>
                </a:cubicBezTo>
                <a:cubicBezTo>
                  <a:pt x="1032" y="365"/>
                  <a:pt x="1025" y="372"/>
                  <a:pt x="1025" y="381"/>
                </a:cubicBezTo>
                <a:cubicBezTo>
                  <a:pt x="1025" y="407"/>
                  <a:pt x="1050" y="508"/>
                  <a:pt x="1067" y="533"/>
                </a:cubicBezTo>
                <a:cubicBezTo>
                  <a:pt x="1079" y="552"/>
                  <a:pt x="1097" y="566"/>
                  <a:pt x="1110" y="584"/>
                </a:cubicBezTo>
                <a:cubicBezTo>
                  <a:pt x="1119" y="613"/>
                  <a:pt x="1127" y="635"/>
                  <a:pt x="1144" y="660"/>
                </a:cubicBezTo>
                <a:cubicBezTo>
                  <a:pt x="1158" y="705"/>
                  <a:pt x="1147" y="679"/>
                  <a:pt x="1186" y="737"/>
                </a:cubicBezTo>
                <a:cubicBezTo>
                  <a:pt x="1192" y="745"/>
                  <a:pt x="1197" y="754"/>
                  <a:pt x="1203" y="762"/>
                </a:cubicBezTo>
                <a:cubicBezTo>
                  <a:pt x="1209" y="771"/>
                  <a:pt x="1220" y="788"/>
                  <a:pt x="1220" y="788"/>
                </a:cubicBezTo>
                <a:cubicBezTo>
                  <a:pt x="1228" y="812"/>
                  <a:pt x="1227" y="818"/>
                  <a:pt x="1245" y="838"/>
                </a:cubicBezTo>
                <a:cubicBezTo>
                  <a:pt x="1261" y="856"/>
                  <a:pt x="1296" y="889"/>
                  <a:pt x="1296" y="889"/>
                </a:cubicBezTo>
                <a:cubicBezTo>
                  <a:pt x="1314" y="940"/>
                  <a:pt x="1367" y="1027"/>
                  <a:pt x="1415" y="1059"/>
                </a:cubicBezTo>
                <a:cubicBezTo>
                  <a:pt x="1426" y="1094"/>
                  <a:pt x="1443" y="1107"/>
                  <a:pt x="1466" y="1135"/>
                </a:cubicBezTo>
                <a:cubicBezTo>
                  <a:pt x="1509" y="1187"/>
                  <a:pt x="1545" y="1239"/>
                  <a:pt x="1593" y="1287"/>
                </a:cubicBezTo>
                <a:cubicBezTo>
                  <a:pt x="1600" y="1294"/>
                  <a:pt x="1602" y="1306"/>
                  <a:pt x="1610" y="1313"/>
                </a:cubicBezTo>
                <a:cubicBezTo>
                  <a:pt x="1625" y="1326"/>
                  <a:pt x="1643" y="1336"/>
                  <a:pt x="1660" y="1347"/>
                </a:cubicBezTo>
                <a:cubicBezTo>
                  <a:pt x="1669" y="1353"/>
                  <a:pt x="1686" y="1364"/>
                  <a:pt x="1686" y="1364"/>
                </a:cubicBezTo>
                <a:cubicBezTo>
                  <a:pt x="1737" y="1440"/>
                  <a:pt x="1668" y="1348"/>
                  <a:pt x="1728" y="1397"/>
                </a:cubicBezTo>
                <a:cubicBezTo>
                  <a:pt x="1782" y="1441"/>
                  <a:pt x="1708" y="1411"/>
                  <a:pt x="1770" y="1431"/>
                </a:cubicBezTo>
                <a:cubicBezTo>
                  <a:pt x="1787" y="1448"/>
                  <a:pt x="1804" y="1465"/>
                  <a:pt x="1821" y="1482"/>
                </a:cubicBezTo>
                <a:cubicBezTo>
                  <a:pt x="1828" y="1489"/>
                  <a:pt x="1830" y="1502"/>
                  <a:pt x="1838" y="1508"/>
                </a:cubicBezTo>
                <a:cubicBezTo>
                  <a:pt x="1845" y="1514"/>
                  <a:pt x="1855" y="1513"/>
                  <a:pt x="1864" y="1516"/>
                </a:cubicBezTo>
                <a:cubicBezTo>
                  <a:pt x="1889" y="1553"/>
                  <a:pt x="1913" y="1553"/>
                  <a:pt x="1957" y="1567"/>
                </a:cubicBezTo>
                <a:cubicBezTo>
                  <a:pt x="1999" y="1581"/>
                  <a:pt x="2041" y="1596"/>
                  <a:pt x="2084" y="1609"/>
                </a:cubicBezTo>
                <a:cubicBezTo>
                  <a:pt x="2141" y="1591"/>
                  <a:pt x="2070" y="1609"/>
                  <a:pt x="2152" y="1609"/>
                </a:cubicBezTo>
                <a:cubicBezTo>
                  <a:pt x="2172" y="1609"/>
                  <a:pt x="2211" y="1601"/>
                  <a:pt x="2211" y="1601"/>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755" name="Freeform 11">
            <a:extLst>
              <a:ext uri="{FF2B5EF4-FFF2-40B4-BE49-F238E27FC236}">
                <a16:creationId xmlns:a16="http://schemas.microsoft.com/office/drawing/2014/main" id="{D355AE93-63C1-673F-8922-14EE7F52F8AD}"/>
              </a:ext>
            </a:extLst>
          </p:cNvPr>
          <p:cNvSpPr>
            <a:spLocks/>
          </p:cNvSpPr>
          <p:nvPr/>
        </p:nvSpPr>
        <p:spPr bwMode="auto">
          <a:xfrm>
            <a:off x="2379663" y="2917825"/>
            <a:ext cx="5353050" cy="2514600"/>
          </a:xfrm>
          <a:custGeom>
            <a:avLst/>
            <a:gdLst>
              <a:gd name="T0" fmla="*/ 0 w 3372"/>
              <a:gd name="T1" fmla="*/ 1584 h 1584"/>
              <a:gd name="T2" fmla="*/ 153 w 3372"/>
              <a:gd name="T3" fmla="*/ 1550 h 1584"/>
              <a:gd name="T4" fmla="*/ 204 w 3372"/>
              <a:gd name="T5" fmla="*/ 1533 h 1584"/>
              <a:gd name="T6" fmla="*/ 229 w 3372"/>
              <a:gd name="T7" fmla="*/ 1525 h 1584"/>
              <a:gd name="T8" fmla="*/ 297 w 3372"/>
              <a:gd name="T9" fmla="*/ 1466 h 1584"/>
              <a:gd name="T10" fmla="*/ 314 w 3372"/>
              <a:gd name="T11" fmla="*/ 1440 h 1584"/>
              <a:gd name="T12" fmla="*/ 339 w 3372"/>
              <a:gd name="T13" fmla="*/ 1423 h 1584"/>
              <a:gd name="T14" fmla="*/ 348 w 3372"/>
              <a:gd name="T15" fmla="*/ 1398 h 1584"/>
              <a:gd name="T16" fmla="*/ 373 w 3372"/>
              <a:gd name="T17" fmla="*/ 1372 h 1584"/>
              <a:gd name="T18" fmla="*/ 449 w 3372"/>
              <a:gd name="T19" fmla="*/ 1279 h 1584"/>
              <a:gd name="T20" fmla="*/ 517 w 3372"/>
              <a:gd name="T21" fmla="*/ 1178 h 1584"/>
              <a:gd name="T22" fmla="*/ 534 w 3372"/>
              <a:gd name="T23" fmla="*/ 1152 h 1584"/>
              <a:gd name="T24" fmla="*/ 551 w 3372"/>
              <a:gd name="T25" fmla="*/ 1127 h 1584"/>
              <a:gd name="T26" fmla="*/ 627 w 3372"/>
              <a:gd name="T27" fmla="*/ 1000 h 1584"/>
              <a:gd name="T28" fmla="*/ 695 w 3372"/>
              <a:gd name="T29" fmla="*/ 898 h 1584"/>
              <a:gd name="T30" fmla="*/ 771 w 3372"/>
              <a:gd name="T31" fmla="*/ 771 h 1584"/>
              <a:gd name="T32" fmla="*/ 780 w 3372"/>
              <a:gd name="T33" fmla="*/ 746 h 1584"/>
              <a:gd name="T34" fmla="*/ 839 w 3372"/>
              <a:gd name="T35" fmla="*/ 669 h 1584"/>
              <a:gd name="T36" fmla="*/ 873 w 3372"/>
              <a:gd name="T37" fmla="*/ 618 h 1584"/>
              <a:gd name="T38" fmla="*/ 881 w 3372"/>
              <a:gd name="T39" fmla="*/ 593 h 1584"/>
              <a:gd name="T40" fmla="*/ 983 w 3372"/>
              <a:gd name="T41" fmla="*/ 449 h 1584"/>
              <a:gd name="T42" fmla="*/ 1093 w 3372"/>
              <a:gd name="T43" fmla="*/ 297 h 1584"/>
              <a:gd name="T44" fmla="*/ 1127 w 3372"/>
              <a:gd name="T45" fmla="*/ 246 h 1584"/>
              <a:gd name="T46" fmla="*/ 1144 w 3372"/>
              <a:gd name="T47" fmla="*/ 220 h 1584"/>
              <a:gd name="T48" fmla="*/ 1203 w 3372"/>
              <a:gd name="T49" fmla="*/ 119 h 1584"/>
              <a:gd name="T50" fmla="*/ 1237 w 3372"/>
              <a:gd name="T51" fmla="*/ 76 h 1584"/>
              <a:gd name="T52" fmla="*/ 1254 w 3372"/>
              <a:gd name="T53" fmla="*/ 51 h 1584"/>
              <a:gd name="T54" fmla="*/ 1381 w 3372"/>
              <a:gd name="T55" fmla="*/ 0 h 1584"/>
              <a:gd name="T56" fmla="*/ 1576 w 3372"/>
              <a:gd name="T57" fmla="*/ 51 h 1584"/>
              <a:gd name="T58" fmla="*/ 1677 w 3372"/>
              <a:gd name="T59" fmla="*/ 127 h 1584"/>
              <a:gd name="T60" fmla="*/ 1762 w 3372"/>
              <a:gd name="T61" fmla="*/ 212 h 1584"/>
              <a:gd name="T62" fmla="*/ 1957 w 3372"/>
              <a:gd name="T63" fmla="*/ 339 h 1584"/>
              <a:gd name="T64" fmla="*/ 2059 w 3372"/>
              <a:gd name="T65" fmla="*/ 415 h 1584"/>
              <a:gd name="T66" fmla="*/ 2126 w 3372"/>
              <a:gd name="T67" fmla="*/ 508 h 1584"/>
              <a:gd name="T68" fmla="*/ 2220 w 3372"/>
              <a:gd name="T69" fmla="*/ 661 h 1584"/>
              <a:gd name="T70" fmla="*/ 2253 w 3372"/>
              <a:gd name="T71" fmla="*/ 712 h 1584"/>
              <a:gd name="T72" fmla="*/ 2287 w 3372"/>
              <a:gd name="T73" fmla="*/ 762 h 1584"/>
              <a:gd name="T74" fmla="*/ 2364 w 3372"/>
              <a:gd name="T75" fmla="*/ 830 h 1584"/>
              <a:gd name="T76" fmla="*/ 2448 w 3372"/>
              <a:gd name="T77" fmla="*/ 906 h 1584"/>
              <a:gd name="T78" fmla="*/ 2474 w 3372"/>
              <a:gd name="T79" fmla="*/ 923 h 1584"/>
              <a:gd name="T80" fmla="*/ 2508 w 3372"/>
              <a:gd name="T81" fmla="*/ 974 h 1584"/>
              <a:gd name="T82" fmla="*/ 2584 w 3372"/>
              <a:gd name="T83" fmla="*/ 1042 h 1584"/>
              <a:gd name="T84" fmla="*/ 2601 w 3372"/>
              <a:gd name="T85" fmla="*/ 1067 h 1584"/>
              <a:gd name="T86" fmla="*/ 2702 w 3372"/>
              <a:gd name="T87" fmla="*/ 1135 h 1584"/>
              <a:gd name="T88" fmla="*/ 2804 w 3372"/>
              <a:gd name="T89" fmla="*/ 1220 h 1584"/>
              <a:gd name="T90" fmla="*/ 2838 w 3372"/>
              <a:gd name="T91" fmla="*/ 1254 h 1584"/>
              <a:gd name="T92" fmla="*/ 2880 w 3372"/>
              <a:gd name="T93" fmla="*/ 1288 h 1584"/>
              <a:gd name="T94" fmla="*/ 3050 w 3372"/>
              <a:gd name="T95" fmla="*/ 1423 h 1584"/>
              <a:gd name="T96" fmla="*/ 3126 w 3372"/>
              <a:gd name="T97" fmla="*/ 1466 h 1584"/>
              <a:gd name="T98" fmla="*/ 3177 w 3372"/>
              <a:gd name="T99" fmla="*/ 1482 h 1584"/>
              <a:gd name="T100" fmla="*/ 3372 w 3372"/>
              <a:gd name="T101" fmla="*/ 1525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72" h="1584">
                <a:moveTo>
                  <a:pt x="0" y="1584"/>
                </a:moveTo>
                <a:cubicBezTo>
                  <a:pt x="51" y="1568"/>
                  <a:pt x="99" y="1558"/>
                  <a:pt x="153" y="1550"/>
                </a:cubicBezTo>
                <a:cubicBezTo>
                  <a:pt x="170" y="1544"/>
                  <a:pt x="187" y="1539"/>
                  <a:pt x="204" y="1533"/>
                </a:cubicBezTo>
                <a:cubicBezTo>
                  <a:pt x="212" y="1530"/>
                  <a:pt x="229" y="1525"/>
                  <a:pt x="229" y="1525"/>
                </a:cubicBezTo>
                <a:cubicBezTo>
                  <a:pt x="257" y="1506"/>
                  <a:pt x="268" y="1484"/>
                  <a:pt x="297" y="1466"/>
                </a:cubicBezTo>
                <a:cubicBezTo>
                  <a:pt x="303" y="1457"/>
                  <a:pt x="307" y="1447"/>
                  <a:pt x="314" y="1440"/>
                </a:cubicBezTo>
                <a:cubicBezTo>
                  <a:pt x="321" y="1433"/>
                  <a:pt x="333" y="1431"/>
                  <a:pt x="339" y="1423"/>
                </a:cubicBezTo>
                <a:cubicBezTo>
                  <a:pt x="345" y="1416"/>
                  <a:pt x="343" y="1405"/>
                  <a:pt x="348" y="1398"/>
                </a:cubicBezTo>
                <a:cubicBezTo>
                  <a:pt x="355" y="1388"/>
                  <a:pt x="365" y="1381"/>
                  <a:pt x="373" y="1372"/>
                </a:cubicBezTo>
                <a:cubicBezTo>
                  <a:pt x="385" y="1335"/>
                  <a:pt x="417" y="1301"/>
                  <a:pt x="449" y="1279"/>
                </a:cubicBezTo>
                <a:cubicBezTo>
                  <a:pt x="472" y="1245"/>
                  <a:pt x="494" y="1212"/>
                  <a:pt x="517" y="1178"/>
                </a:cubicBezTo>
                <a:cubicBezTo>
                  <a:pt x="523" y="1169"/>
                  <a:pt x="528" y="1161"/>
                  <a:pt x="534" y="1152"/>
                </a:cubicBezTo>
                <a:cubicBezTo>
                  <a:pt x="540" y="1144"/>
                  <a:pt x="551" y="1127"/>
                  <a:pt x="551" y="1127"/>
                </a:cubicBezTo>
                <a:cubicBezTo>
                  <a:pt x="566" y="1079"/>
                  <a:pt x="600" y="1041"/>
                  <a:pt x="627" y="1000"/>
                </a:cubicBezTo>
                <a:cubicBezTo>
                  <a:pt x="651" y="964"/>
                  <a:pt x="662" y="929"/>
                  <a:pt x="695" y="898"/>
                </a:cubicBezTo>
                <a:cubicBezTo>
                  <a:pt x="710" y="851"/>
                  <a:pt x="743" y="812"/>
                  <a:pt x="771" y="771"/>
                </a:cubicBezTo>
                <a:cubicBezTo>
                  <a:pt x="776" y="764"/>
                  <a:pt x="776" y="754"/>
                  <a:pt x="780" y="746"/>
                </a:cubicBezTo>
                <a:cubicBezTo>
                  <a:pt x="807" y="698"/>
                  <a:pt x="807" y="701"/>
                  <a:pt x="839" y="669"/>
                </a:cubicBezTo>
                <a:cubicBezTo>
                  <a:pt x="858" y="610"/>
                  <a:pt x="831" y="681"/>
                  <a:pt x="873" y="618"/>
                </a:cubicBezTo>
                <a:cubicBezTo>
                  <a:pt x="878" y="611"/>
                  <a:pt x="877" y="601"/>
                  <a:pt x="881" y="593"/>
                </a:cubicBezTo>
                <a:cubicBezTo>
                  <a:pt x="907" y="541"/>
                  <a:pt x="933" y="482"/>
                  <a:pt x="983" y="449"/>
                </a:cubicBezTo>
                <a:cubicBezTo>
                  <a:pt x="1018" y="396"/>
                  <a:pt x="1058" y="349"/>
                  <a:pt x="1093" y="297"/>
                </a:cubicBezTo>
                <a:cubicBezTo>
                  <a:pt x="1104" y="280"/>
                  <a:pt x="1116" y="263"/>
                  <a:pt x="1127" y="246"/>
                </a:cubicBezTo>
                <a:cubicBezTo>
                  <a:pt x="1133" y="237"/>
                  <a:pt x="1144" y="220"/>
                  <a:pt x="1144" y="220"/>
                </a:cubicBezTo>
                <a:cubicBezTo>
                  <a:pt x="1158" y="178"/>
                  <a:pt x="1171" y="151"/>
                  <a:pt x="1203" y="119"/>
                </a:cubicBezTo>
                <a:cubicBezTo>
                  <a:pt x="1220" y="69"/>
                  <a:pt x="1199" y="114"/>
                  <a:pt x="1237" y="76"/>
                </a:cubicBezTo>
                <a:cubicBezTo>
                  <a:pt x="1244" y="69"/>
                  <a:pt x="1247" y="58"/>
                  <a:pt x="1254" y="51"/>
                </a:cubicBezTo>
                <a:cubicBezTo>
                  <a:pt x="1284" y="21"/>
                  <a:pt x="1342" y="14"/>
                  <a:pt x="1381" y="0"/>
                </a:cubicBezTo>
                <a:cubicBezTo>
                  <a:pt x="1435" y="19"/>
                  <a:pt x="1530" y="20"/>
                  <a:pt x="1576" y="51"/>
                </a:cubicBezTo>
                <a:cubicBezTo>
                  <a:pt x="1613" y="75"/>
                  <a:pt x="1641" y="103"/>
                  <a:pt x="1677" y="127"/>
                </a:cubicBezTo>
                <a:cubicBezTo>
                  <a:pt x="1695" y="155"/>
                  <a:pt x="1734" y="193"/>
                  <a:pt x="1762" y="212"/>
                </a:cubicBezTo>
                <a:cubicBezTo>
                  <a:pt x="1801" y="269"/>
                  <a:pt x="1898" y="305"/>
                  <a:pt x="1957" y="339"/>
                </a:cubicBezTo>
                <a:cubicBezTo>
                  <a:pt x="1997" y="362"/>
                  <a:pt x="2022" y="391"/>
                  <a:pt x="2059" y="415"/>
                </a:cubicBezTo>
                <a:cubicBezTo>
                  <a:pt x="2073" y="460"/>
                  <a:pt x="2109" y="457"/>
                  <a:pt x="2126" y="508"/>
                </a:cubicBezTo>
                <a:cubicBezTo>
                  <a:pt x="2149" y="578"/>
                  <a:pt x="2182" y="603"/>
                  <a:pt x="2220" y="661"/>
                </a:cubicBezTo>
                <a:cubicBezTo>
                  <a:pt x="2235" y="707"/>
                  <a:pt x="2218" y="667"/>
                  <a:pt x="2253" y="712"/>
                </a:cubicBezTo>
                <a:cubicBezTo>
                  <a:pt x="2265" y="728"/>
                  <a:pt x="2273" y="748"/>
                  <a:pt x="2287" y="762"/>
                </a:cubicBezTo>
                <a:cubicBezTo>
                  <a:pt x="2312" y="787"/>
                  <a:pt x="2339" y="806"/>
                  <a:pt x="2364" y="830"/>
                </a:cubicBezTo>
                <a:cubicBezTo>
                  <a:pt x="2375" y="867"/>
                  <a:pt x="2411" y="894"/>
                  <a:pt x="2448" y="906"/>
                </a:cubicBezTo>
                <a:cubicBezTo>
                  <a:pt x="2457" y="912"/>
                  <a:pt x="2467" y="915"/>
                  <a:pt x="2474" y="923"/>
                </a:cubicBezTo>
                <a:cubicBezTo>
                  <a:pt x="2488" y="938"/>
                  <a:pt x="2491" y="963"/>
                  <a:pt x="2508" y="974"/>
                </a:cubicBezTo>
                <a:cubicBezTo>
                  <a:pt x="2538" y="995"/>
                  <a:pt x="2560" y="1007"/>
                  <a:pt x="2584" y="1042"/>
                </a:cubicBezTo>
                <a:cubicBezTo>
                  <a:pt x="2590" y="1050"/>
                  <a:pt x="2593" y="1060"/>
                  <a:pt x="2601" y="1067"/>
                </a:cubicBezTo>
                <a:cubicBezTo>
                  <a:pt x="2630" y="1092"/>
                  <a:pt x="2674" y="1107"/>
                  <a:pt x="2702" y="1135"/>
                </a:cubicBezTo>
                <a:cubicBezTo>
                  <a:pt x="2733" y="1166"/>
                  <a:pt x="2768" y="1195"/>
                  <a:pt x="2804" y="1220"/>
                </a:cubicBezTo>
                <a:cubicBezTo>
                  <a:pt x="2824" y="1274"/>
                  <a:pt x="2797" y="1221"/>
                  <a:pt x="2838" y="1254"/>
                </a:cubicBezTo>
                <a:cubicBezTo>
                  <a:pt x="2892" y="1298"/>
                  <a:pt x="2817" y="1265"/>
                  <a:pt x="2880" y="1288"/>
                </a:cubicBezTo>
                <a:cubicBezTo>
                  <a:pt x="2937" y="1344"/>
                  <a:pt x="2971" y="1399"/>
                  <a:pt x="3050" y="1423"/>
                </a:cubicBezTo>
                <a:cubicBezTo>
                  <a:pt x="3099" y="1456"/>
                  <a:pt x="3086" y="1453"/>
                  <a:pt x="3126" y="1466"/>
                </a:cubicBezTo>
                <a:cubicBezTo>
                  <a:pt x="3143" y="1472"/>
                  <a:pt x="3177" y="1482"/>
                  <a:pt x="3177" y="1482"/>
                </a:cubicBezTo>
                <a:cubicBezTo>
                  <a:pt x="3230" y="1518"/>
                  <a:pt x="3309" y="1525"/>
                  <a:pt x="3372" y="1525"/>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756" name="Text Box 12">
            <a:extLst>
              <a:ext uri="{FF2B5EF4-FFF2-40B4-BE49-F238E27FC236}">
                <a16:creationId xmlns:a16="http://schemas.microsoft.com/office/drawing/2014/main" id="{C6C2CB51-C8DF-63EC-0CD2-5DB498B7C668}"/>
              </a:ext>
            </a:extLst>
          </p:cNvPr>
          <p:cNvSpPr txBox="1">
            <a:spLocks noChangeArrowheads="1"/>
          </p:cNvSpPr>
          <p:nvPr/>
        </p:nvSpPr>
        <p:spPr bwMode="auto">
          <a:xfrm>
            <a:off x="4953000" y="2514600"/>
            <a:ext cx="38100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Monocytes/Macrophages</a:t>
            </a:r>
          </a:p>
        </p:txBody>
      </p:sp>
      <p:sp>
        <p:nvSpPr>
          <p:cNvPr id="159757" name="Text Box 13">
            <a:extLst>
              <a:ext uri="{FF2B5EF4-FFF2-40B4-BE49-F238E27FC236}">
                <a16:creationId xmlns:a16="http://schemas.microsoft.com/office/drawing/2014/main" id="{D30CA0B7-56C3-5648-A8F6-1FE0DCA17210}"/>
              </a:ext>
            </a:extLst>
          </p:cNvPr>
          <p:cNvSpPr txBox="1">
            <a:spLocks noChangeArrowheads="1"/>
          </p:cNvSpPr>
          <p:nvPr/>
        </p:nvSpPr>
        <p:spPr bwMode="auto">
          <a:xfrm>
            <a:off x="3505200" y="2514600"/>
            <a:ext cx="1219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PMNs</a:t>
            </a:r>
          </a:p>
        </p:txBody>
      </p:sp>
      <p:sp>
        <p:nvSpPr>
          <p:cNvPr id="159758" name="Text Box 14">
            <a:extLst>
              <a:ext uri="{FF2B5EF4-FFF2-40B4-BE49-F238E27FC236}">
                <a16:creationId xmlns:a16="http://schemas.microsoft.com/office/drawing/2014/main" id="{1DC8DC9D-69B9-D8E2-3A35-5C61FDC92A7F}"/>
              </a:ext>
            </a:extLst>
          </p:cNvPr>
          <p:cNvSpPr txBox="1">
            <a:spLocks noChangeArrowheads="1"/>
          </p:cNvSpPr>
          <p:nvPr/>
        </p:nvSpPr>
        <p:spPr bwMode="auto">
          <a:xfrm>
            <a:off x="2286000" y="2514600"/>
            <a:ext cx="12954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Edema</a:t>
            </a:r>
          </a:p>
        </p:txBody>
      </p:sp>
      <p:sp>
        <p:nvSpPr>
          <p:cNvPr id="159759" name="Text Box 15">
            <a:extLst>
              <a:ext uri="{FF2B5EF4-FFF2-40B4-BE49-F238E27FC236}">
                <a16:creationId xmlns:a16="http://schemas.microsoft.com/office/drawing/2014/main" id="{5A224F64-A40B-A0A9-29CD-D1AF58E750D4}"/>
              </a:ext>
            </a:extLst>
          </p:cNvPr>
          <p:cNvSpPr txBox="1">
            <a:spLocks noChangeArrowheads="1"/>
          </p:cNvSpPr>
          <p:nvPr/>
        </p:nvSpPr>
        <p:spPr bwMode="auto">
          <a:xfrm>
            <a:off x="3962400" y="5943600"/>
            <a:ext cx="2362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DAYS</a:t>
            </a:r>
          </a:p>
        </p:txBody>
      </p:sp>
      <p:sp>
        <p:nvSpPr>
          <p:cNvPr id="159760" name="Text Box 16">
            <a:extLst>
              <a:ext uri="{FF2B5EF4-FFF2-40B4-BE49-F238E27FC236}">
                <a16:creationId xmlns:a16="http://schemas.microsoft.com/office/drawing/2014/main" id="{F4FB0929-EFBE-EC4C-23C7-357D9C293F43}"/>
              </a:ext>
            </a:extLst>
          </p:cNvPr>
          <p:cNvSpPr txBox="1">
            <a:spLocks noChangeArrowheads="1"/>
          </p:cNvSpPr>
          <p:nvPr/>
        </p:nvSpPr>
        <p:spPr bwMode="auto">
          <a:xfrm>
            <a:off x="1143000" y="3657600"/>
            <a:ext cx="1752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Activity</a:t>
            </a:r>
          </a:p>
        </p:txBody>
      </p:sp>
      <p:sp>
        <p:nvSpPr>
          <p:cNvPr id="159761" name="Text Box 17">
            <a:extLst>
              <a:ext uri="{FF2B5EF4-FFF2-40B4-BE49-F238E27FC236}">
                <a16:creationId xmlns:a16="http://schemas.microsoft.com/office/drawing/2014/main" id="{58CA4031-7903-5451-A7C6-9A9F48DB1463}"/>
              </a:ext>
            </a:extLst>
          </p:cNvPr>
          <p:cNvSpPr txBox="1">
            <a:spLocks noChangeArrowheads="1"/>
          </p:cNvSpPr>
          <p:nvPr/>
        </p:nvSpPr>
        <p:spPr bwMode="auto">
          <a:xfrm>
            <a:off x="3124200" y="5562600"/>
            <a:ext cx="609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a:t>
            </a:r>
          </a:p>
        </p:txBody>
      </p:sp>
      <p:sp>
        <p:nvSpPr>
          <p:cNvPr id="159762" name="Text Box 18">
            <a:extLst>
              <a:ext uri="{FF2B5EF4-FFF2-40B4-BE49-F238E27FC236}">
                <a16:creationId xmlns:a16="http://schemas.microsoft.com/office/drawing/2014/main" id="{E9671CC2-101E-4CFA-7035-9813E5605D10}"/>
              </a:ext>
            </a:extLst>
          </p:cNvPr>
          <p:cNvSpPr txBox="1">
            <a:spLocks noChangeArrowheads="1"/>
          </p:cNvSpPr>
          <p:nvPr/>
        </p:nvSpPr>
        <p:spPr bwMode="auto">
          <a:xfrm>
            <a:off x="4191000" y="5562600"/>
            <a:ext cx="7620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2</a:t>
            </a:r>
          </a:p>
        </p:txBody>
      </p:sp>
      <p:sp>
        <p:nvSpPr>
          <p:cNvPr id="159763" name="Text Box 19">
            <a:extLst>
              <a:ext uri="{FF2B5EF4-FFF2-40B4-BE49-F238E27FC236}">
                <a16:creationId xmlns:a16="http://schemas.microsoft.com/office/drawing/2014/main" id="{C0399F52-27C3-83EE-75AE-15844F2E5883}"/>
              </a:ext>
            </a:extLst>
          </p:cNvPr>
          <p:cNvSpPr txBox="1">
            <a:spLocks noChangeArrowheads="1"/>
          </p:cNvSpPr>
          <p:nvPr/>
        </p:nvSpPr>
        <p:spPr bwMode="auto">
          <a:xfrm>
            <a:off x="5334000" y="5562600"/>
            <a:ext cx="6858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3</a:t>
            </a:r>
          </a:p>
        </p:txBody>
      </p:sp>
      <p:sp>
        <p:nvSpPr>
          <p:cNvPr id="159764" name="Freeform 20">
            <a:extLst>
              <a:ext uri="{FF2B5EF4-FFF2-40B4-BE49-F238E27FC236}">
                <a16:creationId xmlns:a16="http://schemas.microsoft.com/office/drawing/2014/main" id="{F9665B73-182C-AFA8-8700-0882448AE043}"/>
              </a:ext>
            </a:extLst>
          </p:cNvPr>
          <p:cNvSpPr>
            <a:spLocks/>
          </p:cNvSpPr>
          <p:nvPr/>
        </p:nvSpPr>
        <p:spPr bwMode="auto">
          <a:xfrm>
            <a:off x="6575425" y="3711575"/>
            <a:ext cx="1685925" cy="1708150"/>
          </a:xfrm>
          <a:custGeom>
            <a:avLst/>
            <a:gdLst>
              <a:gd name="T0" fmla="*/ 0 w 1062"/>
              <a:gd name="T1" fmla="*/ 1076 h 1076"/>
              <a:gd name="T2" fmla="*/ 153 w 1062"/>
              <a:gd name="T3" fmla="*/ 1042 h 1076"/>
              <a:gd name="T4" fmla="*/ 229 w 1062"/>
              <a:gd name="T5" fmla="*/ 1016 h 1076"/>
              <a:gd name="T6" fmla="*/ 297 w 1062"/>
              <a:gd name="T7" fmla="*/ 940 h 1076"/>
              <a:gd name="T8" fmla="*/ 373 w 1062"/>
              <a:gd name="T9" fmla="*/ 847 h 1076"/>
              <a:gd name="T10" fmla="*/ 415 w 1062"/>
              <a:gd name="T11" fmla="*/ 796 h 1076"/>
              <a:gd name="T12" fmla="*/ 466 w 1062"/>
              <a:gd name="T13" fmla="*/ 686 h 1076"/>
              <a:gd name="T14" fmla="*/ 508 w 1062"/>
              <a:gd name="T15" fmla="*/ 635 h 1076"/>
              <a:gd name="T16" fmla="*/ 517 w 1062"/>
              <a:gd name="T17" fmla="*/ 610 h 1076"/>
              <a:gd name="T18" fmla="*/ 559 w 1062"/>
              <a:gd name="T19" fmla="*/ 559 h 1076"/>
              <a:gd name="T20" fmla="*/ 618 w 1062"/>
              <a:gd name="T21" fmla="*/ 491 h 1076"/>
              <a:gd name="T22" fmla="*/ 669 w 1062"/>
              <a:gd name="T23" fmla="*/ 415 h 1076"/>
              <a:gd name="T24" fmla="*/ 720 w 1062"/>
              <a:gd name="T25" fmla="*/ 373 h 1076"/>
              <a:gd name="T26" fmla="*/ 779 w 1062"/>
              <a:gd name="T27" fmla="*/ 305 h 1076"/>
              <a:gd name="T28" fmla="*/ 890 w 1062"/>
              <a:gd name="T29" fmla="*/ 161 h 1076"/>
              <a:gd name="T30" fmla="*/ 949 w 1062"/>
              <a:gd name="T31" fmla="*/ 102 h 1076"/>
              <a:gd name="T32" fmla="*/ 1008 w 1062"/>
              <a:gd name="T33" fmla="*/ 34 h 1076"/>
              <a:gd name="T34" fmla="*/ 1059 w 1062"/>
              <a:gd name="T35" fmla="*/ 25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2" h="1076">
                <a:moveTo>
                  <a:pt x="0" y="1076"/>
                </a:moveTo>
                <a:cubicBezTo>
                  <a:pt x="50" y="1059"/>
                  <a:pt x="103" y="1059"/>
                  <a:pt x="153" y="1042"/>
                </a:cubicBezTo>
                <a:cubicBezTo>
                  <a:pt x="178" y="1034"/>
                  <a:pt x="229" y="1016"/>
                  <a:pt x="229" y="1016"/>
                </a:cubicBezTo>
                <a:cubicBezTo>
                  <a:pt x="254" y="991"/>
                  <a:pt x="272" y="965"/>
                  <a:pt x="297" y="940"/>
                </a:cubicBezTo>
                <a:cubicBezTo>
                  <a:pt x="309" y="902"/>
                  <a:pt x="340" y="869"/>
                  <a:pt x="373" y="847"/>
                </a:cubicBezTo>
                <a:cubicBezTo>
                  <a:pt x="385" y="829"/>
                  <a:pt x="403" y="814"/>
                  <a:pt x="415" y="796"/>
                </a:cubicBezTo>
                <a:cubicBezTo>
                  <a:pt x="445" y="752"/>
                  <a:pt x="414" y="721"/>
                  <a:pt x="466" y="686"/>
                </a:cubicBezTo>
                <a:cubicBezTo>
                  <a:pt x="478" y="668"/>
                  <a:pt x="496" y="653"/>
                  <a:pt x="508" y="635"/>
                </a:cubicBezTo>
                <a:cubicBezTo>
                  <a:pt x="513" y="628"/>
                  <a:pt x="513" y="618"/>
                  <a:pt x="517" y="610"/>
                </a:cubicBezTo>
                <a:cubicBezTo>
                  <a:pt x="538" y="570"/>
                  <a:pt x="530" y="596"/>
                  <a:pt x="559" y="559"/>
                </a:cubicBezTo>
                <a:cubicBezTo>
                  <a:pt x="612" y="490"/>
                  <a:pt x="569" y="524"/>
                  <a:pt x="618" y="491"/>
                </a:cubicBezTo>
                <a:cubicBezTo>
                  <a:pt x="635" y="466"/>
                  <a:pt x="643" y="432"/>
                  <a:pt x="669" y="415"/>
                </a:cubicBezTo>
                <a:cubicBezTo>
                  <a:pt x="692" y="400"/>
                  <a:pt x="702" y="396"/>
                  <a:pt x="720" y="373"/>
                </a:cubicBezTo>
                <a:cubicBezTo>
                  <a:pt x="773" y="304"/>
                  <a:pt x="730" y="338"/>
                  <a:pt x="779" y="305"/>
                </a:cubicBezTo>
                <a:cubicBezTo>
                  <a:pt x="815" y="251"/>
                  <a:pt x="834" y="198"/>
                  <a:pt x="890" y="161"/>
                </a:cubicBezTo>
                <a:cubicBezTo>
                  <a:pt x="928" y="102"/>
                  <a:pt x="904" y="116"/>
                  <a:pt x="949" y="102"/>
                </a:cubicBezTo>
                <a:cubicBezTo>
                  <a:pt x="970" y="71"/>
                  <a:pt x="975" y="49"/>
                  <a:pt x="1008" y="34"/>
                </a:cubicBezTo>
                <a:cubicBezTo>
                  <a:pt x="1062" y="10"/>
                  <a:pt x="1059" y="0"/>
                  <a:pt x="1059" y="25"/>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765" name="Text Box 21">
            <a:extLst>
              <a:ext uri="{FF2B5EF4-FFF2-40B4-BE49-F238E27FC236}">
                <a16:creationId xmlns:a16="http://schemas.microsoft.com/office/drawing/2014/main" id="{65DAFFC2-70D1-E875-A79A-2D27A72CDAED}"/>
              </a:ext>
            </a:extLst>
          </p:cNvPr>
          <p:cNvSpPr txBox="1">
            <a:spLocks noChangeArrowheads="1"/>
          </p:cNvSpPr>
          <p:nvPr/>
        </p:nvSpPr>
        <p:spPr bwMode="auto">
          <a:xfrm>
            <a:off x="6629400" y="3048000"/>
            <a:ext cx="1524000" cy="89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REPAIR </a:t>
            </a:r>
            <a:r>
              <a:rPr lang="en-US" altLang="en-US">
                <a:sym typeface="Wingdings" pitchFamily="2" charset="2"/>
              </a:rPr>
              <a:t></a:t>
            </a:r>
            <a:endParaRPr lang="en-US" altLang="en-US"/>
          </a:p>
          <a:p>
            <a:pPr>
              <a:spcBef>
                <a:spcPct val="50000"/>
              </a:spcBef>
            </a:pPr>
            <a:r>
              <a:rPr lang="en-US" altLang="en-US"/>
              <a:t>(fibroblasts)</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6A91A24E-BE72-8995-28B2-E26C2CD977A9}"/>
              </a:ext>
            </a:extLst>
          </p:cNvPr>
          <p:cNvSpPr>
            <a:spLocks noGrp="1" noChangeArrowheads="1"/>
          </p:cNvSpPr>
          <p:nvPr>
            <p:ph type="title"/>
          </p:nvPr>
        </p:nvSpPr>
        <p:spPr/>
        <p:txBody>
          <a:bodyPr/>
          <a:lstStyle/>
          <a:p>
            <a:r>
              <a:rPr lang="en-US" altLang="en-US"/>
              <a:t>Inflammation</a:t>
            </a:r>
            <a:br>
              <a:rPr lang="en-US" altLang="en-US"/>
            </a:br>
            <a:r>
              <a:rPr lang="en-US" altLang="en-US" sz="3600">
                <a:solidFill>
                  <a:schemeClr val="accent2"/>
                </a:solidFill>
              </a:rPr>
              <a:t>Acute MI (&lt;10 hours), Gross</a:t>
            </a:r>
          </a:p>
        </p:txBody>
      </p:sp>
      <p:pic>
        <p:nvPicPr>
          <p:cNvPr id="165894" name="Picture 6">
            <a:extLst>
              <a:ext uri="{FF2B5EF4-FFF2-40B4-BE49-F238E27FC236}">
                <a16:creationId xmlns:a16="http://schemas.microsoft.com/office/drawing/2014/main" id="{C3625173-70B5-D5EB-A721-CCA7FB25B2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981200"/>
            <a:ext cx="6400800" cy="412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A981AE32-7364-CA1C-82E9-96B5BBE0C8DD}"/>
              </a:ext>
            </a:extLst>
          </p:cNvPr>
          <p:cNvSpPr>
            <a:spLocks noGrp="1" noChangeArrowheads="1"/>
          </p:cNvSpPr>
          <p:nvPr>
            <p:ph type="title"/>
          </p:nvPr>
        </p:nvSpPr>
        <p:spPr/>
        <p:txBody>
          <a:bodyPr/>
          <a:lstStyle/>
          <a:p>
            <a:r>
              <a:rPr lang="en-US" altLang="en-US"/>
              <a:t>Inflammation</a:t>
            </a:r>
            <a:br>
              <a:rPr lang="en-US" altLang="en-US"/>
            </a:br>
            <a:r>
              <a:rPr lang="en-US" altLang="en-US" sz="3600">
                <a:solidFill>
                  <a:schemeClr val="accent2"/>
                </a:solidFill>
              </a:rPr>
              <a:t>Acute MI (&lt;10 hours), Micro</a:t>
            </a:r>
          </a:p>
        </p:txBody>
      </p:sp>
      <p:pic>
        <p:nvPicPr>
          <p:cNvPr id="167940" name="Picture 4">
            <a:extLst>
              <a:ext uri="{FF2B5EF4-FFF2-40B4-BE49-F238E27FC236}">
                <a16:creationId xmlns:a16="http://schemas.microsoft.com/office/drawing/2014/main" id="{15EB3685-444C-68BA-0C62-131A831F8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11375"/>
            <a:ext cx="6019800" cy="4043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D26115E6-2041-E269-FCCA-24553943AAED}"/>
              </a:ext>
            </a:extLst>
          </p:cNvPr>
          <p:cNvSpPr>
            <a:spLocks noGrp="1" noChangeArrowheads="1"/>
          </p:cNvSpPr>
          <p:nvPr>
            <p:ph type="title"/>
          </p:nvPr>
        </p:nvSpPr>
        <p:spPr>
          <a:xfrm>
            <a:off x="609600" y="457200"/>
            <a:ext cx="8305800" cy="1143000"/>
          </a:xfrm>
        </p:spPr>
        <p:txBody>
          <a:bodyPr/>
          <a:lstStyle/>
          <a:p>
            <a:r>
              <a:rPr lang="en-US" altLang="en-US"/>
              <a:t>Inflammation</a:t>
            </a:r>
            <a:br>
              <a:rPr lang="en-US" altLang="en-US"/>
            </a:br>
            <a:r>
              <a:rPr lang="en-US" altLang="en-US" sz="3600">
                <a:solidFill>
                  <a:schemeClr val="accent2"/>
                </a:solidFill>
              </a:rPr>
              <a:t>Acute MI (24-72 hours), Gross</a:t>
            </a:r>
          </a:p>
        </p:txBody>
      </p:sp>
      <p:pic>
        <p:nvPicPr>
          <p:cNvPr id="175109" name="Picture 5">
            <a:extLst>
              <a:ext uri="{FF2B5EF4-FFF2-40B4-BE49-F238E27FC236}">
                <a16:creationId xmlns:a16="http://schemas.microsoft.com/office/drawing/2014/main" id="{5FC6FC17-26C6-A8F0-5439-DA645FEC8A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149475"/>
            <a:ext cx="6172200" cy="4019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8E7BC5D7-6071-4B79-DFD0-EA2696B58682}"/>
              </a:ext>
            </a:extLst>
          </p:cNvPr>
          <p:cNvSpPr>
            <a:spLocks noGrp="1" noChangeArrowheads="1"/>
          </p:cNvSpPr>
          <p:nvPr>
            <p:ph type="title"/>
          </p:nvPr>
        </p:nvSpPr>
        <p:spPr>
          <a:xfrm>
            <a:off x="609600" y="457200"/>
            <a:ext cx="8305800" cy="1143000"/>
          </a:xfrm>
        </p:spPr>
        <p:txBody>
          <a:bodyPr/>
          <a:lstStyle/>
          <a:p>
            <a:r>
              <a:rPr lang="en-US" altLang="en-US"/>
              <a:t>Inflammation</a:t>
            </a:r>
            <a:br>
              <a:rPr lang="en-US" altLang="en-US"/>
            </a:br>
            <a:r>
              <a:rPr lang="en-US" altLang="en-US" sz="3600">
                <a:solidFill>
                  <a:schemeClr val="accent2"/>
                </a:solidFill>
              </a:rPr>
              <a:t>Acute MI (24-72 hours), Micro</a:t>
            </a:r>
          </a:p>
        </p:txBody>
      </p:sp>
      <p:pic>
        <p:nvPicPr>
          <p:cNvPr id="169988" name="Picture 4">
            <a:extLst>
              <a:ext uri="{FF2B5EF4-FFF2-40B4-BE49-F238E27FC236}">
                <a16:creationId xmlns:a16="http://schemas.microsoft.com/office/drawing/2014/main" id="{5DE8CB9A-AF30-EE50-A0DF-CF20D6BDA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008188"/>
            <a:ext cx="6400800" cy="4279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A4481D5E-F823-5C83-C488-29CF5B1DC728}"/>
              </a:ext>
            </a:extLst>
          </p:cNvPr>
          <p:cNvSpPr>
            <a:spLocks noGrp="1" noChangeArrowheads="1"/>
          </p:cNvSpPr>
          <p:nvPr>
            <p:ph type="title"/>
          </p:nvPr>
        </p:nvSpPr>
        <p:spPr>
          <a:xfrm>
            <a:off x="609600" y="457200"/>
            <a:ext cx="8305800" cy="1143000"/>
          </a:xfrm>
        </p:spPr>
        <p:txBody>
          <a:bodyPr/>
          <a:lstStyle/>
          <a:p>
            <a:r>
              <a:rPr lang="en-US" altLang="en-US"/>
              <a:t>Inflammation</a:t>
            </a:r>
            <a:br>
              <a:rPr lang="en-US" altLang="en-US"/>
            </a:br>
            <a:r>
              <a:rPr lang="en-US" altLang="en-US" sz="3600">
                <a:solidFill>
                  <a:schemeClr val="accent2"/>
                </a:solidFill>
              </a:rPr>
              <a:t>Acute MI (24-72 hours), micro</a:t>
            </a:r>
          </a:p>
        </p:txBody>
      </p:sp>
      <p:sp>
        <p:nvSpPr>
          <p:cNvPr id="176131" name="Rectangle 3">
            <a:extLst>
              <a:ext uri="{FF2B5EF4-FFF2-40B4-BE49-F238E27FC236}">
                <a16:creationId xmlns:a16="http://schemas.microsoft.com/office/drawing/2014/main" id="{79364226-F79D-0120-DDD6-47F3C625B4FE}"/>
              </a:ext>
            </a:extLst>
          </p:cNvPr>
          <p:cNvSpPr>
            <a:spLocks noGrp="1" noChangeArrowheads="1"/>
          </p:cNvSpPr>
          <p:nvPr>
            <p:ph type="body" idx="1"/>
          </p:nvPr>
        </p:nvSpPr>
        <p:spPr/>
        <p:txBody>
          <a:bodyPr/>
          <a:lstStyle/>
          <a:p>
            <a:endParaRPr lang="en-US" altLang="en-US"/>
          </a:p>
        </p:txBody>
      </p:sp>
      <p:pic>
        <p:nvPicPr>
          <p:cNvPr id="176133" name="Picture 5">
            <a:extLst>
              <a:ext uri="{FF2B5EF4-FFF2-40B4-BE49-F238E27FC236}">
                <a16:creationId xmlns:a16="http://schemas.microsoft.com/office/drawing/2014/main" id="{29E78E4A-DC34-36C3-870A-562C4A9953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76400"/>
            <a:ext cx="7315200" cy="463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121691EB-0BF4-F6CE-C4B1-49D965791106}"/>
              </a:ext>
            </a:extLst>
          </p:cNvPr>
          <p:cNvSpPr>
            <a:spLocks noGrp="1" noChangeArrowheads="1"/>
          </p:cNvSpPr>
          <p:nvPr>
            <p:ph type="title"/>
          </p:nvPr>
        </p:nvSpPr>
        <p:spPr/>
        <p:txBody>
          <a:bodyPr/>
          <a:lstStyle/>
          <a:p>
            <a:r>
              <a:rPr lang="en-US" altLang="en-US"/>
              <a:t>Inflammation</a:t>
            </a:r>
            <a:br>
              <a:rPr lang="en-US" altLang="en-US"/>
            </a:br>
            <a:r>
              <a:rPr lang="en-US" altLang="en-US" sz="3600">
                <a:solidFill>
                  <a:schemeClr val="accent2"/>
                </a:solidFill>
              </a:rPr>
              <a:t>Acute MI (&gt;72 hours) with Macrophages</a:t>
            </a:r>
          </a:p>
        </p:txBody>
      </p:sp>
      <p:sp>
        <p:nvSpPr>
          <p:cNvPr id="177155" name="Rectangle 3">
            <a:extLst>
              <a:ext uri="{FF2B5EF4-FFF2-40B4-BE49-F238E27FC236}">
                <a16:creationId xmlns:a16="http://schemas.microsoft.com/office/drawing/2014/main" id="{172AA0F4-E8E4-E309-EDE2-8A83D75ED734}"/>
              </a:ext>
            </a:extLst>
          </p:cNvPr>
          <p:cNvSpPr>
            <a:spLocks noGrp="1" noChangeArrowheads="1"/>
          </p:cNvSpPr>
          <p:nvPr>
            <p:ph type="body" idx="1"/>
          </p:nvPr>
        </p:nvSpPr>
        <p:spPr/>
        <p:txBody>
          <a:bodyPr/>
          <a:lstStyle/>
          <a:p>
            <a:endParaRPr lang="en-US" altLang="en-US"/>
          </a:p>
        </p:txBody>
      </p:sp>
      <p:pic>
        <p:nvPicPr>
          <p:cNvPr id="177157" name="Picture 5">
            <a:extLst>
              <a:ext uri="{FF2B5EF4-FFF2-40B4-BE49-F238E27FC236}">
                <a16:creationId xmlns:a16="http://schemas.microsoft.com/office/drawing/2014/main" id="{49B57D96-948D-8B13-48C0-DD88230F7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752600"/>
            <a:ext cx="6477000" cy="452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63FFB79A-45DE-F657-CE27-A86B83221DF9}"/>
              </a:ext>
            </a:extLst>
          </p:cNvPr>
          <p:cNvSpPr>
            <a:spLocks noGrp="1" noChangeArrowheads="1"/>
          </p:cNvSpPr>
          <p:nvPr>
            <p:ph type="title"/>
          </p:nvPr>
        </p:nvSpPr>
        <p:spPr/>
        <p:txBody>
          <a:bodyPr/>
          <a:lstStyle/>
          <a:p>
            <a:r>
              <a:rPr lang="en-US" altLang="en-US"/>
              <a:t>Inflammation</a:t>
            </a:r>
            <a:br>
              <a:rPr lang="en-US" altLang="en-US"/>
            </a:br>
            <a:r>
              <a:rPr lang="en-US" altLang="en-US" sz="3600">
                <a:solidFill>
                  <a:schemeClr val="accent2"/>
                </a:solidFill>
              </a:rPr>
              <a:t>Remote MI (&gt; 6 weeks), Gross</a:t>
            </a:r>
          </a:p>
        </p:txBody>
      </p:sp>
      <p:sp>
        <p:nvSpPr>
          <p:cNvPr id="168963" name="Rectangle 3">
            <a:extLst>
              <a:ext uri="{FF2B5EF4-FFF2-40B4-BE49-F238E27FC236}">
                <a16:creationId xmlns:a16="http://schemas.microsoft.com/office/drawing/2014/main" id="{3D93B8FA-48BC-40E0-F5E7-CFDBEA1BE7A1}"/>
              </a:ext>
            </a:extLst>
          </p:cNvPr>
          <p:cNvSpPr>
            <a:spLocks noGrp="1" noChangeArrowheads="1"/>
          </p:cNvSpPr>
          <p:nvPr>
            <p:ph type="body" idx="1"/>
          </p:nvPr>
        </p:nvSpPr>
        <p:spPr/>
        <p:txBody>
          <a:bodyPr/>
          <a:lstStyle/>
          <a:p>
            <a:endParaRPr lang="en-US" altLang="en-US"/>
          </a:p>
        </p:txBody>
      </p:sp>
      <p:pic>
        <p:nvPicPr>
          <p:cNvPr id="168965" name="Picture 5">
            <a:extLst>
              <a:ext uri="{FF2B5EF4-FFF2-40B4-BE49-F238E27FC236}">
                <a16:creationId xmlns:a16="http://schemas.microsoft.com/office/drawing/2014/main" id="{24C050DF-3DEC-7204-0B86-03366A67F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828800"/>
            <a:ext cx="6324600" cy="4468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AEA9E73B-CDD0-3F9B-EF6C-8D3404AEBE0B}"/>
              </a:ext>
            </a:extLst>
          </p:cNvPr>
          <p:cNvSpPr>
            <a:spLocks noGrp="1" noChangeArrowheads="1"/>
          </p:cNvSpPr>
          <p:nvPr>
            <p:ph type="title"/>
          </p:nvPr>
        </p:nvSpPr>
        <p:spPr/>
        <p:txBody>
          <a:bodyPr/>
          <a:lstStyle/>
          <a:p>
            <a:r>
              <a:rPr lang="en-US" altLang="en-US"/>
              <a:t>Inflammation</a:t>
            </a:r>
            <a:br>
              <a:rPr lang="en-US" altLang="en-US"/>
            </a:br>
            <a:r>
              <a:rPr lang="en-US" altLang="en-US" sz="3600">
                <a:solidFill>
                  <a:schemeClr val="accent2"/>
                </a:solidFill>
              </a:rPr>
              <a:t>Remote MI (&gt; 6 weeks), Fibrosis, Detail</a:t>
            </a:r>
          </a:p>
        </p:txBody>
      </p:sp>
      <p:sp>
        <p:nvSpPr>
          <p:cNvPr id="174083" name="Rectangle 3">
            <a:extLst>
              <a:ext uri="{FF2B5EF4-FFF2-40B4-BE49-F238E27FC236}">
                <a16:creationId xmlns:a16="http://schemas.microsoft.com/office/drawing/2014/main" id="{3D8651E9-2CFE-61A7-46FB-79674A06D7D1}"/>
              </a:ext>
            </a:extLst>
          </p:cNvPr>
          <p:cNvSpPr>
            <a:spLocks noGrp="1" noChangeArrowheads="1"/>
          </p:cNvSpPr>
          <p:nvPr>
            <p:ph type="body" idx="1"/>
          </p:nvPr>
        </p:nvSpPr>
        <p:spPr/>
        <p:txBody>
          <a:bodyPr/>
          <a:lstStyle/>
          <a:p>
            <a:endParaRPr lang="en-US" altLang="en-US"/>
          </a:p>
        </p:txBody>
      </p:sp>
      <p:pic>
        <p:nvPicPr>
          <p:cNvPr id="174085" name="Picture 5">
            <a:extLst>
              <a:ext uri="{FF2B5EF4-FFF2-40B4-BE49-F238E27FC236}">
                <a16:creationId xmlns:a16="http://schemas.microsoft.com/office/drawing/2014/main" id="{703EAEFC-3979-87E1-3CF5-7296D80920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828800"/>
            <a:ext cx="5715000" cy="434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1C12D719-94D5-E011-3E87-B4CFD1CE53EE}"/>
              </a:ext>
            </a:extLst>
          </p:cNvPr>
          <p:cNvSpPr>
            <a:spLocks noGrp="1" noChangeArrowheads="1"/>
          </p:cNvSpPr>
          <p:nvPr>
            <p:ph type="title"/>
          </p:nvPr>
        </p:nvSpPr>
        <p:spPr>
          <a:xfrm>
            <a:off x="228600" y="609600"/>
            <a:ext cx="8229600" cy="1143000"/>
          </a:xfrm>
        </p:spPr>
        <p:txBody>
          <a:bodyPr/>
          <a:lstStyle/>
          <a:p>
            <a:r>
              <a:rPr lang="en-US" altLang="en-US"/>
              <a:t>Inflammation</a:t>
            </a:r>
            <a:br>
              <a:rPr lang="en-US" altLang="en-US"/>
            </a:br>
            <a:r>
              <a:rPr lang="en-US" altLang="en-US" sz="3600">
                <a:solidFill>
                  <a:schemeClr val="accent2"/>
                </a:solidFill>
              </a:rPr>
              <a:t>Remote MI (&gt;6 weeks), Trichrome</a:t>
            </a:r>
          </a:p>
        </p:txBody>
      </p:sp>
      <p:sp>
        <p:nvSpPr>
          <p:cNvPr id="173059" name="Rectangle 3">
            <a:extLst>
              <a:ext uri="{FF2B5EF4-FFF2-40B4-BE49-F238E27FC236}">
                <a16:creationId xmlns:a16="http://schemas.microsoft.com/office/drawing/2014/main" id="{39553667-94BF-3CA7-E2EC-BC271D3ED172}"/>
              </a:ext>
            </a:extLst>
          </p:cNvPr>
          <p:cNvSpPr>
            <a:spLocks noGrp="1" noChangeArrowheads="1"/>
          </p:cNvSpPr>
          <p:nvPr>
            <p:ph type="body" idx="1"/>
          </p:nvPr>
        </p:nvSpPr>
        <p:spPr/>
        <p:txBody>
          <a:bodyPr/>
          <a:lstStyle/>
          <a:p>
            <a:endParaRPr lang="en-US" altLang="en-US"/>
          </a:p>
        </p:txBody>
      </p:sp>
      <p:pic>
        <p:nvPicPr>
          <p:cNvPr id="173061" name="Picture 5">
            <a:extLst>
              <a:ext uri="{FF2B5EF4-FFF2-40B4-BE49-F238E27FC236}">
                <a16:creationId xmlns:a16="http://schemas.microsoft.com/office/drawing/2014/main" id="{6FD4253A-47CC-5A89-C3D1-6B3862EB21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05000"/>
            <a:ext cx="7315200" cy="4356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3C06E8B-344A-1D9E-3818-3C64AF4712A0}"/>
              </a:ext>
            </a:extLst>
          </p:cNvPr>
          <p:cNvSpPr>
            <a:spLocks noGrp="1" noChangeArrowheads="1"/>
          </p:cNvSpPr>
          <p:nvPr>
            <p:ph type="title"/>
          </p:nvPr>
        </p:nvSpPr>
        <p:spPr>
          <a:xfrm>
            <a:off x="457200" y="457200"/>
            <a:ext cx="8458200" cy="1295400"/>
          </a:xfrm>
          <a:noFill/>
          <a:ln/>
        </p:spPr>
        <p:txBody>
          <a:bodyPr lIns="90488" tIns="44450" rIns="90488" bIns="44450" anchor="b"/>
          <a:lstStyle/>
          <a:p>
            <a:r>
              <a:rPr lang="en-US" altLang="en-US"/>
              <a:t>Inflammation</a:t>
            </a:r>
            <a:r>
              <a:rPr lang="en-US" altLang="en-US" b="1">
                <a:solidFill>
                  <a:schemeClr val="hlink"/>
                </a:solidFill>
              </a:rPr>
              <a:t> </a:t>
            </a:r>
            <a:br>
              <a:rPr lang="en-US" altLang="en-US" b="1">
                <a:solidFill>
                  <a:schemeClr val="hlink"/>
                </a:solidFill>
              </a:rPr>
            </a:br>
            <a:r>
              <a:rPr lang="en-US" altLang="en-US" sz="3600">
                <a:solidFill>
                  <a:schemeClr val="accent2"/>
                </a:solidFill>
              </a:rPr>
              <a:t>Cardinal Signs</a:t>
            </a:r>
            <a:r>
              <a:rPr lang="en-US" altLang="en-US" sz="3600">
                <a:solidFill>
                  <a:schemeClr val="hlink"/>
                </a:solidFill>
              </a:rPr>
              <a:t> </a:t>
            </a:r>
            <a:r>
              <a:rPr lang="en-US" altLang="en-US" sz="3600">
                <a:solidFill>
                  <a:schemeClr val="accent2"/>
                </a:solidFill>
              </a:rPr>
              <a:t>(Celsus, 2 AD)</a:t>
            </a:r>
          </a:p>
        </p:txBody>
      </p:sp>
      <p:sp>
        <p:nvSpPr>
          <p:cNvPr id="18435" name="Rectangle 3">
            <a:extLst>
              <a:ext uri="{FF2B5EF4-FFF2-40B4-BE49-F238E27FC236}">
                <a16:creationId xmlns:a16="http://schemas.microsoft.com/office/drawing/2014/main" id="{E6A07A1A-6C65-39CE-371A-F6CA223C723E}"/>
              </a:ext>
            </a:extLst>
          </p:cNvPr>
          <p:cNvSpPr>
            <a:spLocks noGrp="1" noChangeArrowheads="1"/>
          </p:cNvSpPr>
          <p:nvPr>
            <p:ph type="body" idx="1"/>
          </p:nvPr>
        </p:nvSpPr>
        <p:spPr>
          <a:xfrm>
            <a:off x="1066800" y="1828800"/>
            <a:ext cx="7086600" cy="4648200"/>
          </a:xfrm>
          <a:noFill/>
          <a:ln/>
        </p:spPr>
        <p:txBody>
          <a:bodyPr lIns="90488" tIns="44450" rIns="90488" bIns="44450"/>
          <a:lstStyle/>
          <a:p>
            <a:r>
              <a:rPr lang="en-US" altLang="en-US" sz="3600" b="1">
                <a:effectLst>
                  <a:outerShdw blurRad="38100" dist="38100" dir="2700000" algn="tl">
                    <a:srgbClr val="000000"/>
                  </a:outerShdw>
                </a:effectLst>
              </a:rPr>
              <a:t>  </a:t>
            </a:r>
            <a:r>
              <a:rPr lang="en-US" altLang="en-US" sz="3600"/>
              <a:t>Redness (</a:t>
            </a:r>
            <a:r>
              <a:rPr lang="en-US" altLang="en-US" sz="3600" i="1"/>
              <a:t>rubor</a:t>
            </a:r>
            <a:r>
              <a:rPr lang="en-US" altLang="en-US" sz="3600"/>
              <a:t>)</a:t>
            </a:r>
          </a:p>
          <a:p>
            <a:r>
              <a:rPr lang="en-US" altLang="en-US" sz="3600"/>
              <a:t>  Swelling (</a:t>
            </a:r>
            <a:r>
              <a:rPr lang="en-US" altLang="en-US" sz="3600" i="1"/>
              <a:t>tumor</a:t>
            </a:r>
            <a:r>
              <a:rPr lang="en-US" altLang="en-US" sz="3600"/>
              <a:t>)</a:t>
            </a:r>
          </a:p>
          <a:p>
            <a:r>
              <a:rPr lang="en-US" altLang="en-US" sz="3600"/>
              <a:t>  Heat (</a:t>
            </a:r>
            <a:r>
              <a:rPr lang="en-US" altLang="en-US" sz="3600" i="1"/>
              <a:t>calor</a:t>
            </a:r>
            <a:r>
              <a:rPr lang="en-US" altLang="en-US" sz="3600"/>
              <a:t>)</a:t>
            </a:r>
          </a:p>
          <a:p>
            <a:r>
              <a:rPr lang="en-US" altLang="en-US" sz="3600"/>
              <a:t>  Pain (</a:t>
            </a:r>
            <a:r>
              <a:rPr lang="en-US" altLang="en-US" sz="3600" i="1"/>
              <a:t>dolor</a:t>
            </a:r>
            <a:r>
              <a:rPr lang="en-US" altLang="en-US" sz="3600"/>
              <a:t>)</a:t>
            </a:r>
          </a:p>
          <a:p>
            <a:r>
              <a:rPr lang="en-US" altLang="en-US" sz="3600"/>
              <a:t>  Loss of function (</a:t>
            </a:r>
            <a:r>
              <a:rPr lang="en-US" altLang="en-US" sz="3600" i="1"/>
              <a:t>functio laesa</a:t>
            </a:r>
            <a:r>
              <a:rPr lang="en-US" altLang="en-US" sz="3600"/>
              <a:t>) (the fifth cardinal sign was, supposedly, added by Virchow)</a:t>
            </a:r>
            <a:endParaRPr lang="en-US" altLang="en-US" sz="3600" b="1">
              <a:effectLst>
                <a:outerShdw blurRad="38100" dist="38100" dir="2700000" algn="tl">
                  <a:srgbClr val="000000"/>
                </a:outerShdw>
              </a:effectLst>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D1BE423E-ED96-AF52-0464-00D67655C9FA}"/>
              </a:ext>
            </a:extLst>
          </p:cNvPr>
          <p:cNvSpPr>
            <a:spLocks noGrp="1" noChangeArrowheads="1"/>
          </p:cNvSpPr>
          <p:nvPr>
            <p:ph type="title"/>
          </p:nvPr>
        </p:nvSpPr>
        <p:spPr/>
        <p:txBody>
          <a:bodyPr/>
          <a:lstStyle/>
          <a:p>
            <a:r>
              <a:rPr lang="en-US" altLang="en-US"/>
              <a:t>Inflammation</a:t>
            </a:r>
            <a:br>
              <a:rPr lang="en-US" altLang="en-US"/>
            </a:br>
            <a:r>
              <a:rPr lang="en-US" altLang="en-US" sz="3600">
                <a:solidFill>
                  <a:schemeClr val="accent2"/>
                </a:solidFill>
              </a:rPr>
              <a:t>Remote MI, Micro</a:t>
            </a:r>
          </a:p>
        </p:txBody>
      </p:sp>
      <p:sp>
        <p:nvSpPr>
          <p:cNvPr id="172035" name="Rectangle 3">
            <a:extLst>
              <a:ext uri="{FF2B5EF4-FFF2-40B4-BE49-F238E27FC236}">
                <a16:creationId xmlns:a16="http://schemas.microsoft.com/office/drawing/2014/main" id="{F3F4C7B9-A253-9B4B-142F-4EA24C1A6392}"/>
              </a:ext>
            </a:extLst>
          </p:cNvPr>
          <p:cNvSpPr>
            <a:spLocks noGrp="1" noChangeArrowheads="1"/>
          </p:cNvSpPr>
          <p:nvPr>
            <p:ph type="body" idx="1"/>
          </p:nvPr>
        </p:nvSpPr>
        <p:spPr/>
        <p:txBody>
          <a:bodyPr/>
          <a:lstStyle/>
          <a:p>
            <a:endParaRPr lang="en-US" altLang="en-US"/>
          </a:p>
        </p:txBody>
      </p:sp>
      <p:pic>
        <p:nvPicPr>
          <p:cNvPr id="172036" name="Picture 4">
            <a:extLst>
              <a:ext uri="{FF2B5EF4-FFF2-40B4-BE49-F238E27FC236}">
                <a16:creationId xmlns:a16="http://schemas.microsoft.com/office/drawing/2014/main" id="{49570E3D-2B90-B194-CB75-9B2043C21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752600"/>
            <a:ext cx="6858000" cy="4484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a:extLst>
              <a:ext uri="{FF2B5EF4-FFF2-40B4-BE49-F238E27FC236}">
                <a16:creationId xmlns:a16="http://schemas.microsoft.com/office/drawing/2014/main" id="{E70C1D15-FF38-A771-1BE4-2BC7278BB9C2}"/>
              </a:ext>
            </a:extLst>
          </p:cNvPr>
          <p:cNvSpPr>
            <a:spLocks noGrp="1" noChangeArrowheads="1"/>
          </p:cNvSpPr>
          <p:nvPr>
            <p:ph type="title"/>
          </p:nvPr>
        </p:nvSpPr>
        <p:spPr/>
        <p:txBody>
          <a:bodyPr/>
          <a:lstStyle/>
          <a:p>
            <a:r>
              <a:rPr lang="en-US" altLang="en-US" sz="4000"/>
              <a:t>Inflammation</a:t>
            </a:r>
            <a:r>
              <a:rPr lang="en-US" altLang="en-US"/>
              <a:t> </a:t>
            </a:r>
            <a:br>
              <a:rPr lang="en-US" altLang="en-US"/>
            </a:br>
            <a:r>
              <a:rPr lang="en-US" altLang="en-US" sz="3600">
                <a:solidFill>
                  <a:schemeClr val="accent2"/>
                </a:solidFill>
              </a:rPr>
              <a:t>Chemotaxis – Definition	</a:t>
            </a:r>
          </a:p>
        </p:txBody>
      </p:sp>
      <p:sp>
        <p:nvSpPr>
          <p:cNvPr id="271363" name="Rectangle 3">
            <a:extLst>
              <a:ext uri="{FF2B5EF4-FFF2-40B4-BE49-F238E27FC236}">
                <a16:creationId xmlns:a16="http://schemas.microsoft.com/office/drawing/2014/main" id="{3B1CB3AD-9BB5-6789-504C-12430AD0A5F4}"/>
              </a:ext>
            </a:extLst>
          </p:cNvPr>
          <p:cNvSpPr>
            <a:spLocks noGrp="1" noChangeArrowheads="1"/>
          </p:cNvSpPr>
          <p:nvPr>
            <p:ph type="body" idx="1"/>
          </p:nvPr>
        </p:nvSpPr>
        <p:spPr/>
        <p:txBody>
          <a:bodyPr/>
          <a:lstStyle/>
          <a:p>
            <a:r>
              <a:rPr lang="en-US" altLang="en-US"/>
              <a:t>“</a:t>
            </a:r>
            <a:r>
              <a:rPr lang="en-US" altLang="en-US" i="1"/>
              <a:t>Chemotaxis refers to the process of directed cell migration, which is a dynamic and energy-dependent activity</a:t>
            </a:r>
            <a:r>
              <a:rPr lang="en-US" altLang="en-US"/>
              <a:t>”. Rubin, pg. 58.</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24E7A955-318A-1CD6-6578-8B84A5A719B9}"/>
              </a:ext>
            </a:extLst>
          </p:cNvPr>
          <p:cNvSpPr>
            <a:spLocks noGrp="1" noChangeArrowheads="1"/>
          </p:cNvSpPr>
          <p:nvPr>
            <p:ph type="title"/>
          </p:nvPr>
        </p:nvSpPr>
        <p:spPr>
          <a:noFill/>
          <a:ln/>
        </p:spPr>
        <p:txBody>
          <a:bodyPr lIns="90488" tIns="44450" rIns="90488" bIns="44450" anchor="b"/>
          <a:lstStyle/>
          <a:p>
            <a:r>
              <a:rPr lang="en-US" altLang="en-US" sz="4000"/>
              <a:t>Inflammation</a:t>
            </a:r>
            <a:r>
              <a:rPr lang="en-US" altLang="en-US"/>
              <a:t> </a:t>
            </a:r>
            <a:br>
              <a:rPr lang="en-US" altLang="en-US"/>
            </a:br>
            <a:r>
              <a:rPr lang="en-US" altLang="en-US" sz="3600">
                <a:solidFill>
                  <a:schemeClr val="accent2"/>
                </a:solidFill>
              </a:rPr>
              <a:t>Chemotaxis</a:t>
            </a:r>
            <a:endParaRPr lang="en-US" altLang="en-US"/>
          </a:p>
        </p:txBody>
      </p:sp>
      <p:sp>
        <p:nvSpPr>
          <p:cNvPr id="190467" name="Rectangle 3">
            <a:extLst>
              <a:ext uri="{FF2B5EF4-FFF2-40B4-BE49-F238E27FC236}">
                <a16:creationId xmlns:a16="http://schemas.microsoft.com/office/drawing/2014/main" id="{906666F7-8274-6B12-1CA8-90530465FBFF}"/>
              </a:ext>
            </a:extLst>
          </p:cNvPr>
          <p:cNvSpPr>
            <a:spLocks noGrp="1" noChangeArrowheads="1"/>
          </p:cNvSpPr>
          <p:nvPr>
            <p:ph type="body" idx="1"/>
          </p:nvPr>
        </p:nvSpPr>
        <p:spPr>
          <a:xfrm>
            <a:off x="990600" y="1676400"/>
            <a:ext cx="7467600" cy="4648200"/>
          </a:xfrm>
          <a:noFill/>
          <a:ln/>
        </p:spPr>
        <p:txBody>
          <a:bodyPr lIns="90488" tIns="44450" rIns="90488" bIns="44450"/>
          <a:lstStyle/>
          <a:p>
            <a:r>
              <a:rPr lang="en-US" altLang="en-US"/>
              <a:t>Exogenous mediators, </a:t>
            </a:r>
            <a:r>
              <a:rPr lang="en-US" altLang="en-US" i="1"/>
              <a:t>e.g</a:t>
            </a:r>
            <a:r>
              <a:rPr lang="en-US" altLang="en-US"/>
              <a:t>.:</a:t>
            </a:r>
          </a:p>
          <a:p>
            <a:pPr lvl="1"/>
            <a:r>
              <a:rPr lang="en-US" altLang="en-US"/>
              <a:t>N-formyl methionine terminal amino acids from bacteria	 </a:t>
            </a:r>
          </a:p>
          <a:p>
            <a:pPr lvl="1"/>
            <a:r>
              <a:rPr lang="en-US" altLang="en-US"/>
              <a:t>Lipids from destroyed or damaged membranes (including LPS)</a:t>
            </a:r>
          </a:p>
          <a:p>
            <a:r>
              <a:rPr lang="en-US" altLang="en-US"/>
              <a:t>Endogenous mediators, </a:t>
            </a:r>
            <a:r>
              <a:rPr lang="en-US" altLang="en-US" i="1"/>
              <a:t>e.g</a:t>
            </a:r>
            <a:r>
              <a:rPr lang="en-US" altLang="en-US"/>
              <a:t>.:</a:t>
            </a:r>
          </a:p>
          <a:p>
            <a:pPr lvl="1"/>
            <a:r>
              <a:rPr lang="en-US" altLang="en-US"/>
              <a:t>Complement proteins (C5a)</a:t>
            </a:r>
          </a:p>
          <a:p>
            <a:pPr lvl="1"/>
            <a:r>
              <a:rPr lang="en-US" altLang="en-US"/>
              <a:t>Chemokines, particularly IL-8</a:t>
            </a:r>
          </a:p>
          <a:p>
            <a:pPr lvl="1"/>
            <a:r>
              <a:rPr lang="en-US" altLang="en-US"/>
              <a:t>Arachidonic acid products (LTB</a:t>
            </a:r>
            <a:r>
              <a:rPr lang="en-US" altLang="en-US" baseline="-25000"/>
              <a:t>4</a:t>
            </a:r>
            <a:r>
              <a:rPr lang="en-US" altLang="en-US"/>
              <a:t>)</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a:extLst>
              <a:ext uri="{FF2B5EF4-FFF2-40B4-BE49-F238E27FC236}">
                <a16:creationId xmlns:a16="http://schemas.microsoft.com/office/drawing/2014/main" id="{A7C93185-4A1E-4E88-3A7F-28955548134E}"/>
              </a:ext>
            </a:extLst>
          </p:cNvPr>
          <p:cNvSpPr>
            <a:spLocks noGrp="1" noChangeArrowheads="1"/>
          </p:cNvSpPr>
          <p:nvPr>
            <p:ph type="title"/>
          </p:nvPr>
        </p:nvSpPr>
        <p:spPr>
          <a:noFill/>
          <a:ln/>
        </p:spPr>
        <p:txBody>
          <a:bodyPr lIns="90488" tIns="44450" rIns="90488" bIns="44450" anchor="b"/>
          <a:lstStyle/>
          <a:p>
            <a:r>
              <a:rPr lang="en-US" altLang="en-US" sz="4000"/>
              <a:t>Inflammation</a:t>
            </a:r>
            <a:r>
              <a:rPr lang="en-US" altLang="en-US"/>
              <a:t> </a:t>
            </a:r>
            <a:br>
              <a:rPr lang="en-US" altLang="en-US"/>
            </a:br>
            <a:r>
              <a:rPr lang="en-US" altLang="en-US" sz="3600">
                <a:solidFill>
                  <a:schemeClr val="accent2"/>
                </a:solidFill>
              </a:rPr>
              <a:t>Chemotaxis</a:t>
            </a:r>
            <a:endParaRPr lang="en-US" altLang="en-US"/>
          </a:p>
        </p:txBody>
      </p:sp>
      <p:sp>
        <p:nvSpPr>
          <p:cNvPr id="276483" name="Rectangle 3">
            <a:extLst>
              <a:ext uri="{FF2B5EF4-FFF2-40B4-BE49-F238E27FC236}">
                <a16:creationId xmlns:a16="http://schemas.microsoft.com/office/drawing/2014/main" id="{C5A156C0-EFF9-380A-66AE-A444B49673D5}"/>
              </a:ext>
            </a:extLst>
          </p:cNvPr>
          <p:cNvSpPr>
            <a:spLocks noGrp="1" noChangeArrowheads="1"/>
          </p:cNvSpPr>
          <p:nvPr>
            <p:ph type="body" idx="1"/>
          </p:nvPr>
        </p:nvSpPr>
        <p:spPr>
          <a:xfrm>
            <a:off x="990600" y="1676400"/>
            <a:ext cx="7467600" cy="4648200"/>
          </a:xfrm>
          <a:noFill/>
          <a:ln/>
        </p:spPr>
        <p:txBody>
          <a:bodyPr lIns="90488" tIns="44450" rIns="90488" bIns="44450"/>
          <a:lstStyle/>
          <a:p>
            <a:r>
              <a:rPr lang="en-US" altLang="en-US"/>
              <a:t>“</a:t>
            </a:r>
            <a:r>
              <a:rPr lang="en-US" altLang="en-US" i="1"/>
              <a:t>Initial recruitment of macrophages depends largely on C5a and arachidonic acid metabolites, whereas following injury, the prolonged recruitment from 6 to 48 hours is mediated by the the production of chemotactic cytokines</a:t>
            </a:r>
            <a:r>
              <a:rPr lang="en-US" altLang="en-US"/>
              <a:t>” Rubin, pg. 61.</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a:extLst>
              <a:ext uri="{FF2B5EF4-FFF2-40B4-BE49-F238E27FC236}">
                <a16:creationId xmlns:a16="http://schemas.microsoft.com/office/drawing/2014/main" id="{CFEB1234-20B9-5922-7019-9FDAA1B750CE}"/>
              </a:ext>
            </a:extLst>
          </p:cNvPr>
          <p:cNvSpPr>
            <a:spLocks noGrp="1" noChangeArrowheads="1"/>
          </p:cNvSpPr>
          <p:nvPr>
            <p:ph type="title"/>
          </p:nvPr>
        </p:nvSpPr>
        <p:spPr/>
        <p:txBody>
          <a:bodyPr/>
          <a:lstStyle/>
          <a:p>
            <a:r>
              <a:rPr lang="en-US" altLang="en-US" sz="4000"/>
              <a:t>Inflammation</a:t>
            </a:r>
            <a:r>
              <a:rPr lang="en-US" altLang="en-US"/>
              <a:t> </a:t>
            </a:r>
            <a:br>
              <a:rPr lang="en-US" altLang="en-US"/>
            </a:br>
            <a:r>
              <a:rPr lang="en-US" altLang="en-US" sz="3600">
                <a:solidFill>
                  <a:schemeClr val="accent2"/>
                </a:solidFill>
              </a:rPr>
              <a:t>Cytokine Networks (Figs. 2-23 and 2-24)</a:t>
            </a:r>
            <a:endParaRPr lang="en-US" altLang="en-US"/>
          </a:p>
        </p:txBody>
      </p:sp>
      <p:sp>
        <p:nvSpPr>
          <p:cNvPr id="272387" name="Rectangle 3">
            <a:extLst>
              <a:ext uri="{FF2B5EF4-FFF2-40B4-BE49-F238E27FC236}">
                <a16:creationId xmlns:a16="http://schemas.microsoft.com/office/drawing/2014/main" id="{83D987F6-4729-EF81-72C0-665C45713081}"/>
              </a:ext>
            </a:extLst>
          </p:cNvPr>
          <p:cNvSpPr>
            <a:spLocks noGrp="1" noChangeArrowheads="1"/>
          </p:cNvSpPr>
          <p:nvPr>
            <p:ph type="body" idx="1"/>
          </p:nvPr>
        </p:nvSpPr>
        <p:spPr/>
        <p:txBody>
          <a:bodyPr/>
          <a:lstStyle/>
          <a:p>
            <a:r>
              <a:rPr lang="en-US" altLang="en-US"/>
              <a:t>The local secretion of cytokines at the site of injury is the primary means of regulating the inflammatory response</a:t>
            </a:r>
          </a:p>
          <a:p>
            <a:r>
              <a:rPr lang="en-US" altLang="en-US"/>
              <a:t>The macrophage is the pivotal cell, secreting many different molecules, under various influences, two of the most powerful being lipopolysaccharide (LPS – Gram negatives) and IFN-</a:t>
            </a:r>
            <a:r>
              <a:rPr lang="en-US" altLang="en-US">
                <a:latin typeface="Symbol" pitchFamily="2" charset="2"/>
              </a:rPr>
              <a:t>g (</a:t>
            </a:r>
            <a:r>
              <a:rPr lang="en-US" altLang="en-US"/>
              <a:t>viruses, </a:t>
            </a:r>
            <a:r>
              <a:rPr lang="en-US" altLang="en-US" i="1"/>
              <a:t>et al</a:t>
            </a:r>
            <a:r>
              <a:rPr lang="en-US" altLang="en-US"/>
              <a:t>)</a:t>
            </a:r>
            <a:endParaRPr lang="en-US" altLang="en-US">
              <a:latin typeface="Symbol" pitchFamily="2" charset="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a:extLst>
              <a:ext uri="{FF2B5EF4-FFF2-40B4-BE49-F238E27FC236}">
                <a16:creationId xmlns:a16="http://schemas.microsoft.com/office/drawing/2014/main" id="{225A6CE4-7FD6-572A-333F-5BD86AF56B16}"/>
              </a:ext>
            </a:extLst>
          </p:cNvPr>
          <p:cNvSpPr>
            <a:spLocks noGrp="1" noChangeArrowheads="1"/>
          </p:cNvSpPr>
          <p:nvPr>
            <p:ph type="title"/>
          </p:nvPr>
        </p:nvSpPr>
        <p:spPr/>
        <p:txBody>
          <a:bodyPr/>
          <a:lstStyle/>
          <a:p>
            <a:r>
              <a:rPr lang="en-US" altLang="en-US" sz="4000"/>
              <a:t>Inflammation</a:t>
            </a:r>
            <a:r>
              <a:rPr lang="en-US" altLang="en-US"/>
              <a:t> </a:t>
            </a:r>
            <a:br>
              <a:rPr lang="en-US" altLang="en-US"/>
            </a:br>
            <a:r>
              <a:rPr lang="en-US" altLang="en-US" sz="3600">
                <a:solidFill>
                  <a:schemeClr val="accent2"/>
                </a:solidFill>
              </a:rPr>
              <a:t>Functional Role of</a:t>
            </a:r>
            <a:r>
              <a:rPr lang="en-US" altLang="en-US"/>
              <a:t> </a:t>
            </a:r>
            <a:r>
              <a:rPr lang="en-US" altLang="en-US" sz="3600">
                <a:solidFill>
                  <a:schemeClr val="accent2"/>
                </a:solidFill>
              </a:rPr>
              <a:t>Cytokines (Fig. 2-23)</a:t>
            </a:r>
            <a:endParaRPr lang="en-US" altLang="en-US"/>
          </a:p>
        </p:txBody>
      </p:sp>
      <p:sp>
        <p:nvSpPr>
          <p:cNvPr id="273411" name="Rectangle 3">
            <a:extLst>
              <a:ext uri="{FF2B5EF4-FFF2-40B4-BE49-F238E27FC236}">
                <a16:creationId xmlns:a16="http://schemas.microsoft.com/office/drawing/2014/main" id="{5F60F30A-4753-340B-D7B6-579C9DAC9E1E}"/>
              </a:ext>
            </a:extLst>
          </p:cNvPr>
          <p:cNvSpPr>
            <a:spLocks noGrp="1" noChangeArrowheads="1"/>
          </p:cNvSpPr>
          <p:nvPr>
            <p:ph type="body" idx="1"/>
          </p:nvPr>
        </p:nvSpPr>
        <p:spPr/>
        <p:txBody>
          <a:bodyPr/>
          <a:lstStyle/>
          <a:p>
            <a:r>
              <a:rPr lang="en-US" altLang="en-US"/>
              <a:t>Autocrine </a:t>
            </a:r>
          </a:p>
          <a:p>
            <a:r>
              <a:rPr lang="en-US" altLang="en-US"/>
              <a:t>Paracrine (local effects, chemokines)</a:t>
            </a:r>
          </a:p>
          <a:p>
            <a:r>
              <a:rPr lang="en-US" altLang="en-US"/>
              <a:t>Endocrine (systemic response)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C25489F8-4B65-E726-E9BC-13AED08F4F29}"/>
              </a:ext>
            </a:extLst>
          </p:cNvPr>
          <p:cNvSpPr>
            <a:spLocks noChangeArrowheads="1"/>
          </p:cNvSpPr>
          <p:nvPr/>
        </p:nvSpPr>
        <p:spPr bwMode="auto">
          <a:xfrm>
            <a:off x="304800" y="609600"/>
            <a:ext cx="88392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ctr" eaLnBrk="0" hangingPunct="0"/>
            <a:r>
              <a:rPr lang="en-US" altLang="en-US" sz="4400" b="1" baseline="0">
                <a:solidFill>
                  <a:schemeClr val="tx2"/>
                </a:solidFill>
                <a:effectLst>
                  <a:outerShdw blurRad="38100" dist="38100" dir="2700000" algn="tl">
                    <a:srgbClr val="000000"/>
                  </a:outerShdw>
                </a:effectLst>
              </a:rPr>
              <a:t> </a:t>
            </a:r>
            <a:endParaRPr lang="en-US" altLang="en-US" sz="1800" baseline="0">
              <a:solidFill>
                <a:schemeClr val="accent2"/>
              </a:solidFill>
            </a:endParaRPr>
          </a:p>
        </p:txBody>
      </p:sp>
      <p:sp>
        <p:nvSpPr>
          <p:cNvPr id="96259" name="Rectangle 3">
            <a:extLst>
              <a:ext uri="{FF2B5EF4-FFF2-40B4-BE49-F238E27FC236}">
                <a16:creationId xmlns:a16="http://schemas.microsoft.com/office/drawing/2014/main" id="{9EE3CB40-93CE-89C1-4321-B5430360824E}"/>
              </a:ext>
            </a:extLst>
          </p:cNvPr>
          <p:cNvSpPr>
            <a:spLocks noChangeArrowheads="1"/>
          </p:cNvSpPr>
          <p:nvPr/>
        </p:nvSpPr>
        <p:spPr bwMode="auto">
          <a:xfrm>
            <a:off x="273050" y="2133600"/>
            <a:ext cx="84137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1"/>
              </a:buClr>
              <a:buSzPct val="75000"/>
              <a:buFontTx/>
              <a:buChar char="•"/>
            </a:pPr>
            <a:endParaRPr lang="en-US" altLang="en-US" sz="3200" baseline="0"/>
          </a:p>
        </p:txBody>
      </p:sp>
      <p:sp>
        <p:nvSpPr>
          <p:cNvPr id="96260" name="Rectangle 4">
            <a:extLst>
              <a:ext uri="{FF2B5EF4-FFF2-40B4-BE49-F238E27FC236}">
                <a16:creationId xmlns:a16="http://schemas.microsoft.com/office/drawing/2014/main" id="{C50ACCCF-FFF8-7366-66F6-A2EF1761C705}"/>
              </a:ext>
            </a:extLst>
          </p:cNvPr>
          <p:cNvSpPr>
            <a:spLocks noGrp="1" noChangeArrowheads="1"/>
          </p:cNvSpPr>
          <p:nvPr>
            <p:ph type="title" idx="4294967295"/>
          </p:nvPr>
        </p:nvSpPr>
        <p:spPr>
          <a:xfrm>
            <a:off x="533400" y="457200"/>
            <a:ext cx="7772400" cy="1143000"/>
          </a:xfrm>
        </p:spPr>
        <p:txBody>
          <a:bodyPr/>
          <a:lstStyle/>
          <a:p>
            <a:r>
              <a:rPr lang="en-US" altLang="en-US" sz="4000"/>
              <a:t>Inflammation</a:t>
            </a:r>
            <a:br>
              <a:rPr lang="en-US" altLang="en-US" sz="4000"/>
            </a:br>
            <a:r>
              <a:rPr lang="en-US" altLang="en-US" sz="3600">
                <a:solidFill>
                  <a:schemeClr val="accent2"/>
                </a:solidFill>
              </a:rPr>
              <a:t> Inflammatory Cell Activation</a:t>
            </a:r>
          </a:p>
        </p:txBody>
      </p:sp>
      <p:sp>
        <p:nvSpPr>
          <p:cNvPr id="96261" name="Rectangle 5">
            <a:extLst>
              <a:ext uri="{FF2B5EF4-FFF2-40B4-BE49-F238E27FC236}">
                <a16:creationId xmlns:a16="http://schemas.microsoft.com/office/drawing/2014/main" id="{480C2FD8-2514-3ECC-190A-1737D6F5A5D9}"/>
              </a:ext>
            </a:extLst>
          </p:cNvPr>
          <p:cNvSpPr>
            <a:spLocks noGrp="1" noChangeArrowheads="1"/>
          </p:cNvSpPr>
          <p:nvPr>
            <p:ph type="body" idx="4294967295"/>
          </p:nvPr>
        </p:nvSpPr>
        <p:spPr>
          <a:xfrm>
            <a:off x="685800" y="1828800"/>
            <a:ext cx="7772400" cy="4114800"/>
          </a:xfrm>
        </p:spPr>
        <p:txBody>
          <a:bodyPr/>
          <a:lstStyle/>
          <a:p>
            <a:pPr>
              <a:buClr>
                <a:schemeClr val="tx1"/>
              </a:buClr>
              <a:buSzPct val="75000"/>
            </a:pPr>
            <a:r>
              <a:rPr lang="en-US" altLang="en-US"/>
              <a:t>PMNs are activated by many substances, including:</a:t>
            </a:r>
          </a:p>
          <a:p>
            <a:pPr lvl="1">
              <a:buClr>
                <a:schemeClr val="tx1"/>
              </a:buClr>
              <a:buSzPct val="75000"/>
              <a:buFontTx/>
              <a:buChar char="•"/>
            </a:pPr>
            <a:r>
              <a:rPr lang="en-US" altLang="en-US"/>
              <a:t>The Fc portion of IgM and IgG molecules</a:t>
            </a:r>
          </a:p>
          <a:p>
            <a:pPr lvl="1">
              <a:buClr>
                <a:schemeClr val="tx1"/>
              </a:buClr>
              <a:buSzPct val="75000"/>
              <a:buFontTx/>
              <a:buChar char="•"/>
            </a:pPr>
            <a:r>
              <a:rPr lang="en-US" altLang="en-US"/>
              <a:t>C5a, C3b, and iC3b</a:t>
            </a:r>
          </a:p>
          <a:p>
            <a:pPr lvl="1">
              <a:buClr>
                <a:schemeClr val="tx1"/>
              </a:buClr>
              <a:buSzPct val="75000"/>
              <a:buFontTx/>
              <a:buChar char="•"/>
            </a:pPr>
            <a:r>
              <a:rPr lang="en-US" altLang="en-US"/>
              <a:t>Leukotriene B</a:t>
            </a:r>
            <a:r>
              <a:rPr lang="en-US" altLang="en-US" baseline="-25000"/>
              <a:t>4</a:t>
            </a:r>
          </a:p>
          <a:p>
            <a:pPr lvl="1">
              <a:buClr>
                <a:schemeClr val="tx1"/>
              </a:buClr>
              <a:buSzPct val="75000"/>
              <a:buFontTx/>
              <a:buChar char="•"/>
            </a:pPr>
            <a:r>
              <a:rPr lang="en-US" altLang="en-US"/>
              <a:t>Cytokines (TNF-</a:t>
            </a:r>
            <a:r>
              <a:rPr lang="en-US" altLang="en-US">
                <a:latin typeface="Symbol" pitchFamily="2" charset="2"/>
              </a:rPr>
              <a:t>a</a:t>
            </a:r>
            <a:r>
              <a:rPr lang="en-US" altLang="en-US"/>
              <a:t>)</a:t>
            </a:r>
          </a:p>
          <a:p>
            <a:pPr lvl="1">
              <a:buClr>
                <a:schemeClr val="tx1"/>
              </a:buClr>
              <a:buSzPct val="75000"/>
              <a:buFontTx/>
              <a:buChar char="•"/>
            </a:pPr>
            <a:r>
              <a:rPr lang="en-US" altLang="en-US"/>
              <a:t>Formylated chemotactic peptides derived from bacteria</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3D4B23CE-1EF0-C16C-F198-26B4751350F7}"/>
              </a:ext>
            </a:extLst>
          </p:cNvPr>
          <p:cNvSpPr>
            <a:spLocks noChangeArrowheads="1"/>
          </p:cNvSpPr>
          <p:nvPr/>
        </p:nvSpPr>
        <p:spPr bwMode="auto">
          <a:xfrm>
            <a:off x="304800" y="609600"/>
            <a:ext cx="88392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ctr" eaLnBrk="0" hangingPunct="0"/>
            <a:r>
              <a:rPr lang="en-US" altLang="en-US" sz="4400" b="1" baseline="0">
                <a:solidFill>
                  <a:schemeClr val="tx2"/>
                </a:solidFill>
                <a:effectLst>
                  <a:outerShdw blurRad="38100" dist="38100" dir="2700000" algn="tl">
                    <a:srgbClr val="000000"/>
                  </a:outerShdw>
                </a:effectLst>
              </a:rPr>
              <a:t> </a:t>
            </a:r>
            <a:endParaRPr lang="en-US" altLang="en-US" sz="1800" baseline="0">
              <a:solidFill>
                <a:schemeClr val="accent2"/>
              </a:solidFill>
            </a:endParaRPr>
          </a:p>
        </p:txBody>
      </p:sp>
      <p:sp>
        <p:nvSpPr>
          <p:cNvPr id="192515" name="Rectangle 3">
            <a:extLst>
              <a:ext uri="{FF2B5EF4-FFF2-40B4-BE49-F238E27FC236}">
                <a16:creationId xmlns:a16="http://schemas.microsoft.com/office/drawing/2014/main" id="{C9FCA034-39E6-9933-A9A8-BF5963A1E725}"/>
              </a:ext>
            </a:extLst>
          </p:cNvPr>
          <p:cNvSpPr>
            <a:spLocks noChangeArrowheads="1"/>
          </p:cNvSpPr>
          <p:nvPr/>
        </p:nvSpPr>
        <p:spPr bwMode="auto">
          <a:xfrm>
            <a:off x="273050" y="2133600"/>
            <a:ext cx="84137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1"/>
              </a:buClr>
              <a:buSzPct val="75000"/>
              <a:buFontTx/>
              <a:buChar char="•"/>
            </a:pPr>
            <a:endParaRPr lang="en-US" altLang="en-US" sz="3200" baseline="0"/>
          </a:p>
        </p:txBody>
      </p:sp>
      <p:sp>
        <p:nvSpPr>
          <p:cNvPr id="192516" name="Rectangle 4">
            <a:extLst>
              <a:ext uri="{FF2B5EF4-FFF2-40B4-BE49-F238E27FC236}">
                <a16:creationId xmlns:a16="http://schemas.microsoft.com/office/drawing/2014/main" id="{3F1AA59B-6126-8C95-3127-4323E996EC03}"/>
              </a:ext>
            </a:extLst>
          </p:cNvPr>
          <p:cNvSpPr>
            <a:spLocks noGrp="1" noChangeArrowheads="1"/>
          </p:cNvSpPr>
          <p:nvPr>
            <p:ph type="title" idx="4294967295"/>
          </p:nvPr>
        </p:nvSpPr>
        <p:spPr>
          <a:xfrm>
            <a:off x="533400" y="457200"/>
            <a:ext cx="7772400" cy="1143000"/>
          </a:xfrm>
        </p:spPr>
        <p:txBody>
          <a:bodyPr/>
          <a:lstStyle/>
          <a:p>
            <a:r>
              <a:rPr lang="en-US" altLang="en-US" sz="4000"/>
              <a:t>Inflammation</a:t>
            </a:r>
            <a:br>
              <a:rPr lang="en-US" altLang="en-US" sz="4000"/>
            </a:br>
            <a:r>
              <a:rPr lang="en-US" altLang="en-US" sz="3600">
                <a:solidFill>
                  <a:schemeClr val="accent2"/>
                </a:solidFill>
              </a:rPr>
              <a:t>Activation of Inflammatory Cells</a:t>
            </a:r>
          </a:p>
        </p:txBody>
      </p:sp>
      <p:sp>
        <p:nvSpPr>
          <p:cNvPr id="192517" name="Rectangle 5">
            <a:extLst>
              <a:ext uri="{FF2B5EF4-FFF2-40B4-BE49-F238E27FC236}">
                <a16:creationId xmlns:a16="http://schemas.microsoft.com/office/drawing/2014/main" id="{CCB548D6-9D74-7065-CEAC-F4FD38F06FF0}"/>
              </a:ext>
            </a:extLst>
          </p:cNvPr>
          <p:cNvSpPr>
            <a:spLocks noGrp="1" noChangeArrowheads="1"/>
          </p:cNvSpPr>
          <p:nvPr>
            <p:ph type="body" idx="4294967295"/>
          </p:nvPr>
        </p:nvSpPr>
        <p:spPr>
          <a:xfrm>
            <a:off x="685800" y="1828800"/>
            <a:ext cx="7772400" cy="4114800"/>
          </a:xfrm>
        </p:spPr>
        <p:txBody>
          <a:bodyPr/>
          <a:lstStyle/>
          <a:p>
            <a:pPr>
              <a:lnSpc>
                <a:spcPct val="90000"/>
              </a:lnSpc>
              <a:buClr>
                <a:schemeClr val="tx1"/>
              </a:buClr>
              <a:buSzPct val="75000"/>
            </a:pPr>
            <a:r>
              <a:rPr lang="en-US" altLang="en-US"/>
              <a:t>Macrophages are activated by many substances, including:</a:t>
            </a:r>
          </a:p>
          <a:p>
            <a:pPr lvl="1">
              <a:lnSpc>
                <a:spcPct val="90000"/>
              </a:lnSpc>
              <a:buClr>
                <a:schemeClr val="tx1"/>
              </a:buClr>
              <a:buSzPct val="75000"/>
              <a:buFontTx/>
              <a:buChar char="•"/>
            </a:pPr>
            <a:r>
              <a:rPr lang="en-US" altLang="en-US"/>
              <a:t>Lipopolysaccharide (LPS), found in Gram-negative bacteria</a:t>
            </a:r>
          </a:p>
          <a:p>
            <a:pPr lvl="1">
              <a:lnSpc>
                <a:spcPct val="90000"/>
              </a:lnSpc>
              <a:buClr>
                <a:schemeClr val="tx1"/>
              </a:buClr>
              <a:buSzPct val="75000"/>
              <a:buFontTx/>
              <a:buChar char="•"/>
            </a:pPr>
            <a:r>
              <a:rPr lang="en-US" altLang="en-US"/>
              <a:t>Platelet activating factor (PAF)</a:t>
            </a:r>
          </a:p>
          <a:p>
            <a:pPr lvl="1">
              <a:lnSpc>
                <a:spcPct val="90000"/>
              </a:lnSpc>
              <a:buClr>
                <a:schemeClr val="tx1"/>
              </a:buClr>
              <a:buSzPct val="75000"/>
              <a:buFontTx/>
              <a:buChar char="•"/>
            </a:pPr>
            <a:r>
              <a:rPr lang="en-US" altLang="en-US"/>
              <a:t>Cytokines produced by T-cells, particularly interferon gamma (IFN-</a:t>
            </a:r>
            <a:r>
              <a:rPr lang="en-US" altLang="en-US">
                <a:latin typeface="Symbol" pitchFamily="2" charset="2"/>
              </a:rPr>
              <a:t>g</a:t>
            </a:r>
            <a:r>
              <a:rPr lang="en-US" altLang="en-US"/>
              <a:t>)</a:t>
            </a:r>
          </a:p>
          <a:p>
            <a:pPr lvl="1">
              <a:lnSpc>
                <a:spcPct val="90000"/>
              </a:lnSpc>
              <a:buClr>
                <a:schemeClr val="tx1"/>
              </a:buClr>
              <a:buSzPct val="75000"/>
              <a:buFontTx/>
              <a:buChar char="•"/>
            </a:pPr>
            <a:r>
              <a:rPr lang="en-US" altLang="en-US"/>
              <a:t>Fibronectin, a component of extracellular matrix</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9621248-91A7-CB7B-E23D-90990246F01F}"/>
              </a:ext>
            </a:extLst>
          </p:cNvPr>
          <p:cNvSpPr>
            <a:spLocks noChangeArrowheads="1"/>
          </p:cNvSpPr>
          <p:nvPr/>
        </p:nvSpPr>
        <p:spPr bwMode="auto">
          <a:xfrm>
            <a:off x="685800" y="1447800"/>
            <a:ext cx="76200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en-US" sz="2400" baseline="0">
                <a:solidFill>
                  <a:schemeClr val="tx1"/>
                </a:solidFill>
              </a:rPr>
              <a:t>Cell Activation (inflammatory, endothelial and tissue cells)</a:t>
            </a:r>
            <a:endParaRPr lang="en-US" altLang="en-US" sz="2400" b="1" baseline="0">
              <a:solidFill>
                <a:schemeClr val="accent2"/>
              </a:solidFill>
            </a:endParaRPr>
          </a:p>
        </p:txBody>
      </p:sp>
      <p:sp>
        <p:nvSpPr>
          <p:cNvPr id="40963" name="Rectangle 3">
            <a:extLst>
              <a:ext uri="{FF2B5EF4-FFF2-40B4-BE49-F238E27FC236}">
                <a16:creationId xmlns:a16="http://schemas.microsoft.com/office/drawing/2014/main" id="{C8DCBDBE-E66D-6F71-69B4-4AA3FFA692C3}"/>
              </a:ext>
            </a:extLst>
          </p:cNvPr>
          <p:cNvSpPr>
            <a:spLocks noChangeArrowheads="1"/>
          </p:cNvSpPr>
          <p:nvPr/>
        </p:nvSpPr>
        <p:spPr bwMode="auto">
          <a:xfrm>
            <a:off x="1676400" y="2362200"/>
            <a:ext cx="80772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en-US" sz="2400" baseline="0">
                <a:solidFill>
                  <a:schemeClr val="tx1"/>
                </a:solidFill>
              </a:rPr>
              <a:t>Platelet Activating Factor (phospholipase A</a:t>
            </a:r>
            <a:r>
              <a:rPr lang="en-US" altLang="en-US" sz="2400" baseline="-25000">
                <a:solidFill>
                  <a:schemeClr val="tx1"/>
                </a:solidFill>
              </a:rPr>
              <a:t>2</a:t>
            </a:r>
            <a:r>
              <a:rPr lang="en-US" altLang="en-US" sz="2400" baseline="0">
                <a:solidFill>
                  <a:schemeClr val="tx1"/>
                </a:solidFill>
              </a:rPr>
              <a:t>)</a:t>
            </a:r>
            <a:endParaRPr lang="en-US" altLang="en-US" sz="2400" baseline="30000">
              <a:solidFill>
                <a:schemeClr val="tx1"/>
              </a:solidFill>
            </a:endParaRPr>
          </a:p>
        </p:txBody>
      </p:sp>
      <p:sp>
        <p:nvSpPr>
          <p:cNvPr id="40964" name="Line 4">
            <a:extLst>
              <a:ext uri="{FF2B5EF4-FFF2-40B4-BE49-F238E27FC236}">
                <a16:creationId xmlns:a16="http://schemas.microsoft.com/office/drawing/2014/main" id="{0BEE8119-360F-921B-D113-7DE0492D9E6B}"/>
              </a:ext>
            </a:extLst>
          </p:cNvPr>
          <p:cNvSpPr>
            <a:spLocks noChangeShapeType="1"/>
          </p:cNvSpPr>
          <p:nvPr/>
        </p:nvSpPr>
        <p:spPr bwMode="auto">
          <a:xfrm>
            <a:off x="846138" y="3276600"/>
            <a:ext cx="6843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5" name="Line 5">
            <a:extLst>
              <a:ext uri="{FF2B5EF4-FFF2-40B4-BE49-F238E27FC236}">
                <a16:creationId xmlns:a16="http://schemas.microsoft.com/office/drawing/2014/main" id="{BA551454-F155-E504-9445-7E6C8FF8AADB}"/>
              </a:ext>
            </a:extLst>
          </p:cNvPr>
          <p:cNvSpPr>
            <a:spLocks noChangeShapeType="1"/>
          </p:cNvSpPr>
          <p:nvPr/>
        </p:nvSpPr>
        <p:spPr bwMode="auto">
          <a:xfrm>
            <a:off x="838200" y="3284538"/>
            <a:ext cx="0" cy="2143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6" name="Line 6">
            <a:extLst>
              <a:ext uri="{FF2B5EF4-FFF2-40B4-BE49-F238E27FC236}">
                <a16:creationId xmlns:a16="http://schemas.microsoft.com/office/drawing/2014/main" id="{A8235274-437A-BDE6-2EBC-BFA7B8869ACA}"/>
              </a:ext>
            </a:extLst>
          </p:cNvPr>
          <p:cNvSpPr>
            <a:spLocks noChangeShapeType="1"/>
          </p:cNvSpPr>
          <p:nvPr/>
        </p:nvSpPr>
        <p:spPr bwMode="auto">
          <a:xfrm>
            <a:off x="3200400" y="3284538"/>
            <a:ext cx="0" cy="2143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7" name="Line 7">
            <a:extLst>
              <a:ext uri="{FF2B5EF4-FFF2-40B4-BE49-F238E27FC236}">
                <a16:creationId xmlns:a16="http://schemas.microsoft.com/office/drawing/2014/main" id="{836346CF-6629-5762-8F79-03F45244141F}"/>
              </a:ext>
            </a:extLst>
          </p:cNvPr>
          <p:cNvSpPr>
            <a:spLocks noChangeShapeType="1"/>
          </p:cNvSpPr>
          <p:nvPr/>
        </p:nvSpPr>
        <p:spPr bwMode="auto">
          <a:xfrm>
            <a:off x="5562600" y="3284538"/>
            <a:ext cx="0" cy="2143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8" name="Line 8">
            <a:extLst>
              <a:ext uri="{FF2B5EF4-FFF2-40B4-BE49-F238E27FC236}">
                <a16:creationId xmlns:a16="http://schemas.microsoft.com/office/drawing/2014/main" id="{92AE82F2-3172-A6A1-A7AE-AAC7DE982EF4}"/>
              </a:ext>
            </a:extLst>
          </p:cNvPr>
          <p:cNvSpPr>
            <a:spLocks noChangeShapeType="1"/>
          </p:cNvSpPr>
          <p:nvPr/>
        </p:nvSpPr>
        <p:spPr bwMode="auto">
          <a:xfrm>
            <a:off x="7696200" y="3284538"/>
            <a:ext cx="0" cy="2143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9" name="Rectangle 9">
            <a:extLst>
              <a:ext uri="{FF2B5EF4-FFF2-40B4-BE49-F238E27FC236}">
                <a16:creationId xmlns:a16="http://schemas.microsoft.com/office/drawing/2014/main" id="{73FC204E-5896-BB7F-E93C-E1C1ECCE35FD}"/>
              </a:ext>
            </a:extLst>
          </p:cNvPr>
          <p:cNvSpPr>
            <a:spLocks noChangeArrowheads="1"/>
          </p:cNvSpPr>
          <p:nvPr/>
        </p:nvSpPr>
        <p:spPr bwMode="auto">
          <a:xfrm>
            <a:off x="6629400" y="3429000"/>
            <a:ext cx="21018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aseline="0">
                <a:solidFill>
                  <a:schemeClr val="tx1"/>
                </a:solidFill>
              </a:rPr>
              <a:t>Smooth Muscle</a:t>
            </a:r>
          </a:p>
          <a:p>
            <a:pPr eaLnBrk="0" hangingPunct="0"/>
            <a:r>
              <a:rPr lang="en-US" altLang="en-US" sz="2400" baseline="0">
                <a:solidFill>
                  <a:schemeClr val="tx1"/>
                </a:solidFill>
              </a:rPr>
              <a:t>   Contraction</a:t>
            </a:r>
          </a:p>
        </p:txBody>
      </p:sp>
      <p:sp>
        <p:nvSpPr>
          <p:cNvPr id="40970" name="Rectangle 10">
            <a:extLst>
              <a:ext uri="{FF2B5EF4-FFF2-40B4-BE49-F238E27FC236}">
                <a16:creationId xmlns:a16="http://schemas.microsoft.com/office/drawing/2014/main" id="{B4162ED8-869D-1D3D-E5DD-5A697EC0E5C1}"/>
              </a:ext>
            </a:extLst>
          </p:cNvPr>
          <p:cNvSpPr>
            <a:spLocks noChangeArrowheads="1"/>
          </p:cNvSpPr>
          <p:nvPr/>
        </p:nvSpPr>
        <p:spPr bwMode="auto">
          <a:xfrm>
            <a:off x="4953000" y="3505200"/>
            <a:ext cx="16351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aseline="0">
                <a:solidFill>
                  <a:schemeClr val="tx1"/>
                </a:solidFill>
              </a:rPr>
              <a:t>Vasculature</a:t>
            </a:r>
          </a:p>
        </p:txBody>
      </p:sp>
      <p:sp>
        <p:nvSpPr>
          <p:cNvPr id="40971" name="Rectangle 11">
            <a:extLst>
              <a:ext uri="{FF2B5EF4-FFF2-40B4-BE49-F238E27FC236}">
                <a16:creationId xmlns:a16="http://schemas.microsoft.com/office/drawing/2014/main" id="{BD176632-3D13-6E3F-1E44-3192FD86F4C0}"/>
              </a:ext>
            </a:extLst>
          </p:cNvPr>
          <p:cNvSpPr>
            <a:spLocks noChangeArrowheads="1"/>
          </p:cNvSpPr>
          <p:nvPr/>
        </p:nvSpPr>
        <p:spPr bwMode="auto">
          <a:xfrm>
            <a:off x="1828800" y="3505200"/>
            <a:ext cx="310673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aseline="0">
                <a:solidFill>
                  <a:schemeClr val="tx1"/>
                </a:solidFill>
              </a:rPr>
              <a:t>Neutrophil/Macrophage</a:t>
            </a:r>
          </a:p>
          <a:p>
            <a:pPr eaLnBrk="0" hangingPunct="0"/>
            <a:r>
              <a:rPr lang="en-US" altLang="en-US" sz="2400" baseline="0">
                <a:solidFill>
                  <a:schemeClr val="tx1"/>
                </a:solidFill>
              </a:rPr>
              <a:t>           Activation</a:t>
            </a:r>
          </a:p>
        </p:txBody>
      </p:sp>
      <p:sp>
        <p:nvSpPr>
          <p:cNvPr id="40972" name="Rectangle 12">
            <a:extLst>
              <a:ext uri="{FF2B5EF4-FFF2-40B4-BE49-F238E27FC236}">
                <a16:creationId xmlns:a16="http://schemas.microsoft.com/office/drawing/2014/main" id="{EE0BE0EC-58AE-CE45-8F34-62CC31366A38}"/>
              </a:ext>
            </a:extLst>
          </p:cNvPr>
          <p:cNvSpPr>
            <a:spLocks noChangeArrowheads="1"/>
          </p:cNvSpPr>
          <p:nvPr/>
        </p:nvSpPr>
        <p:spPr bwMode="auto">
          <a:xfrm>
            <a:off x="228600" y="3505200"/>
            <a:ext cx="1465263"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aseline="0">
                <a:solidFill>
                  <a:schemeClr val="tx1"/>
                </a:solidFill>
              </a:rPr>
              <a:t>  Platelet</a:t>
            </a:r>
          </a:p>
          <a:p>
            <a:pPr eaLnBrk="0" hangingPunct="0"/>
            <a:r>
              <a:rPr lang="en-US" altLang="en-US" sz="2400" baseline="0">
                <a:solidFill>
                  <a:schemeClr val="tx1"/>
                </a:solidFill>
              </a:rPr>
              <a:t>Activation</a:t>
            </a:r>
          </a:p>
        </p:txBody>
      </p:sp>
      <p:sp>
        <p:nvSpPr>
          <p:cNvPr id="40973" name="Line 13">
            <a:extLst>
              <a:ext uri="{FF2B5EF4-FFF2-40B4-BE49-F238E27FC236}">
                <a16:creationId xmlns:a16="http://schemas.microsoft.com/office/drawing/2014/main" id="{21555B5B-43E4-95AB-659C-824098605540}"/>
              </a:ext>
            </a:extLst>
          </p:cNvPr>
          <p:cNvSpPr>
            <a:spLocks noChangeShapeType="1"/>
          </p:cNvSpPr>
          <p:nvPr/>
        </p:nvSpPr>
        <p:spPr bwMode="auto">
          <a:xfrm>
            <a:off x="838200" y="4267200"/>
            <a:ext cx="0" cy="173831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4" name="Rectangle 14">
            <a:extLst>
              <a:ext uri="{FF2B5EF4-FFF2-40B4-BE49-F238E27FC236}">
                <a16:creationId xmlns:a16="http://schemas.microsoft.com/office/drawing/2014/main" id="{89D834CB-5702-CADE-BECE-B1C99DF1E87A}"/>
              </a:ext>
            </a:extLst>
          </p:cNvPr>
          <p:cNvSpPr>
            <a:spLocks noChangeArrowheads="1"/>
          </p:cNvSpPr>
          <p:nvPr/>
        </p:nvSpPr>
        <p:spPr bwMode="auto">
          <a:xfrm>
            <a:off x="1447800" y="4191000"/>
            <a:ext cx="998538"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aseline="0">
                <a:solidFill>
                  <a:schemeClr val="tx1"/>
                </a:solidFill>
              </a:rPr>
              <a:t>Granule</a:t>
            </a:r>
          </a:p>
          <a:p>
            <a:pPr eaLnBrk="0" hangingPunct="0"/>
            <a:r>
              <a:rPr lang="en-US" altLang="en-US" sz="2000" baseline="0">
                <a:solidFill>
                  <a:schemeClr val="tx1"/>
                </a:solidFill>
              </a:rPr>
              <a:t> release</a:t>
            </a:r>
            <a:endParaRPr lang="en-US" altLang="en-US" sz="2400" baseline="0">
              <a:solidFill>
                <a:schemeClr val="tx1"/>
              </a:solidFill>
            </a:endParaRPr>
          </a:p>
        </p:txBody>
      </p:sp>
      <p:sp>
        <p:nvSpPr>
          <p:cNvPr id="40975" name="Line 15">
            <a:extLst>
              <a:ext uri="{FF2B5EF4-FFF2-40B4-BE49-F238E27FC236}">
                <a16:creationId xmlns:a16="http://schemas.microsoft.com/office/drawing/2014/main" id="{B61CFE73-7CF5-45FA-C927-EE8B3BB920E6}"/>
              </a:ext>
            </a:extLst>
          </p:cNvPr>
          <p:cNvSpPr>
            <a:spLocks noChangeShapeType="1"/>
          </p:cNvSpPr>
          <p:nvPr/>
        </p:nvSpPr>
        <p:spPr bwMode="auto">
          <a:xfrm>
            <a:off x="3200400" y="4267200"/>
            <a:ext cx="0" cy="173831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6" name="AutoShape 16">
            <a:extLst>
              <a:ext uri="{FF2B5EF4-FFF2-40B4-BE49-F238E27FC236}">
                <a16:creationId xmlns:a16="http://schemas.microsoft.com/office/drawing/2014/main" id="{3F351364-13B2-A205-50B9-913756087D4C}"/>
              </a:ext>
            </a:extLst>
          </p:cNvPr>
          <p:cNvSpPr>
            <a:spLocks noChangeArrowheads="1"/>
          </p:cNvSpPr>
          <p:nvPr/>
        </p:nvSpPr>
        <p:spPr bwMode="auto">
          <a:xfrm>
            <a:off x="844550" y="4273550"/>
            <a:ext cx="444500" cy="215900"/>
          </a:xfrm>
          <a:prstGeom prst="rightArrow">
            <a:avLst>
              <a:gd name="adj1" fmla="val 50000"/>
              <a:gd name="adj2" fmla="val 10297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7" name="AutoShape 17">
            <a:extLst>
              <a:ext uri="{FF2B5EF4-FFF2-40B4-BE49-F238E27FC236}">
                <a16:creationId xmlns:a16="http://schemas.microsoft.com/office/drawing/2014/main" id="{206F07B6-F3FE-317D-7C1D-499014FDA265}"/>
              </a:ext>
            </a:extLst>
          </p:cNvPr>
          <p:cNvSpPr>
            <a:spLocks noChangeArrowheads="1"/>
          </p:cNvSpPr>
          <p:nvPr/>
        </p:nvSpPr>
        <p:spPr bwMode="auto">
          <a:xfrm flipH="1">
            <a:off x="2673350" y="4273550"/>
            <a:ext cx="520700" cy="215900"/>
          </a:xfrm>
          <a:prstGeom prst="rightArrow">
            <a:avLst>
              <a:gd name="adj1" fmla="val 50000"/>
              <a:gd name="adj2" fmla="val 120622"/>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8" name="Rectangle 18">
            <a:extLst>
              <a:ext uri="{FF2B5EF4-FFF2-40B4-BE49-F238E27FC236}">
                <a16:creationId xmlns:a16="http://schemas.microsoft.com/office/drawing/2014/main" id="{2835182E-138F-785B-B62A-E787CA8ADA85}"/>
              </a:ext>
            </a:extLst>
          </p:cNvPr>
          <p:cNvSpPr>
            <a:spLocks noChangeArrowheads="1"/>
          </p:cNvSpPr>
          <p:nvPr/>
        </p:nvSpPr>
        <p:spPr bwMode="auto">
          <a:xfrm>
            <a:off x="1281113" y="4995863"/>
            <a:ext cx="1449387"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aseline="0">
                <a:solidFill>
                  <a:schemeClr val="tx1"/>
                </a:solidFill>
              </a:rPr>
              <a:t>Aggregation</a:t>
            </a:r>
          </a:p>
          <a:p>
            <a:pPr eaLnBrk="0" hangingPunct="0"/>
            <a:r>
              <a:rPr lang="en-US" altLang="en-US" sz="2000" baseline="0">
                <a:solidFill>
                  <a:schemeClr val="tx1"/>
                </a:solidFill>
              </a:rPr>
              <a:t> &amp; adhesion</a:t>
            </a:r>
          </a:p>
        </p:txBody>
      </p:sp>
      <p:sp>
        <p:nvSpPr>
          <p:cNvPr id="40979" name="AutoShape 19">
            <a:extLst>
              <a:ext uri="{FF2B5EF4-FFF2-40B4-BE49-F238E27FC236}">
                <a16:creationId xmlns:a16="http://schemas.microsoft.com/office/drawing/2014/main" id="{7AD6C1F9-6241-2E3A-204C-95B0074DFA0E}"/>
              </a:ext>
            </a:extLst>
          </p:cNvPr>
          <p:cNvSpPr>
            <a:spLocks noChangeArrowheads="1"/>
          </p:cNvSpPr>
          <p:nvPr/>
        </p:nvSpPr>
        <p:spPr bwMode="auto">
          <a:xfrm>
            <a:off x="844550" y="4959350"/>
            <a:ext cx="444500" cy="215900"/>
          </a:xfrm>
          <a:prstGeom prst="rightArrow">
            <a:avLst>
              <a:gd name="adj1" fmla="val 50000"/>
              <a:gd name="adj2" fmla="val 10297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0" name="AutoShape 20">
            <a:extLst>
              <a:ext uri="{FF2B5EF4-FFF2-40B4-BE49-F238E27FC236}">
                <a16:creationId xmlns:a16="http://schemas.microsoft.com/office/drawing/2014/main" id="{744B5006-E602-82C8-1E21-03C2773CF445}"/>
              </a:ext>
            </a:extLst>
          </p:cNvPr>
          <p:cNvSpPr>
            <a:spLocks noChangeArrowheads="1"/>
          </p:cNvSpPr>
          <p:nvPr/>
        </p:nvSpPr>
        <p:spPr bwMode="auto">
          <a:xfrm flipH="1">
            <a:off x="2673350" y="4959350"/>
            <a:ext cx="520700" cy="215900"/>
          </a:xfrm>
          <a:prstGeom prst="rightArrow">
            <a:avLst>
              <a:gd name="adj1" fmla="val 50000"/>
              <a:gd name="adj2" fmla="val 120622"/>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1" name="AutoShape 21">
            <a:extLst>
              <a:ext uri="{FF2B5EF4-FFF2-40B4-BE49-F238E27FC236}">
                <a16:creationId xmlns:a16="http://schemas.microsoft.com/office/drawing/2014/main" id="{91A1B89F-AE14-11AB-4DFD-DFD098768621}"/>
              </a:ext>
            </a:extLst>
          </p:cNvPr>
          <p:cNvSpPr>
            <a:spLocks noChangeArrowheads="1"/>
          </p:cNvSpPr>
          <p:nvPr/>
        </p:nvSpPr>
        <p:spPr bwMode="auto">
          <a:xfrm>
            <a:off x="3206750" y="4654550"/>
            <a:ext cx="444500" cy="215900"/>
          </a:xfrm>
          <a:prstGeom prst="rightArrow">
            <a:avLst>
              <a:gd name="adj1" fmla="val 50000"/>
              <a:gd name="adj2" fmla="val 10297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2" name="Rectangle 22">
            <a:extLst>
              <a:ext uri="{FF2B5EF4-FFF2-40B4-BE49-F238E27FC236}">
                <a16:creationId xmlns:a16="http://schemas.microsoft.com/office/drawing/2014/main" id="{D9A8A7F9-5E95-D63F-38FD-EAF0FE9B1BD2}"/>
              </a:ext>
            </a:extLst>
          </p:cNvPr>
          <p:cNvSpPr>
            <a:spLocks noChangeArrowheads="1"/>
          </p:cNvSpPr>
          <p:nvPr/>
        </p:nvSpPr>
        <p:spPr bwMode="auto">
          <a:xfrm>
            <a:off x="3643313" y="4691063"/>
            <a:ext cx="139223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aseline="0">
                <a:solidFill>
                  <a:schemeClr val="tx1"/>
                </a:solidFill>
              </a:rPr>
              <a:t>Chemotaxis</a:t>
            </a:r>
            <a:endParaRPr lang="en-US" altLang="en-US" sz="2400" baseline="0">
              <a:solidFill>
                <a:schemeClr val="tx1"/>
              </a:solidFill>
            </a:endParaRPr>
          </a:p>
        </p:txBody>
      </p:sp>
      <p:sp>
        <p:nvSpPr>
          <p:cNvPr id="40983" name="AutoShape 23">
            <a:extLst>
              <a:ext uri="{FF2B5EF4-FFF2-40B4-BE49-F238E27FC236}">
                <a16:creationId xmlns:a16="http://schemas.microsoft.com/office/drawing/2014/main" id="{96A9163C-8078-5C66-7790-4C36A490F039}"/>
              </a:ext>
            </a:extLst>
          </p:cNvPr>
          <p:cNvSpPr>
            <a:spLocks noChangeArrowheads="1"/>
          </p:cNvSpPr>
          <p:nvPr/>
        </p:nvSpPr>
        <p:spPr bwMode="auto">
          <a:xfrm>
            <a:off x="3206750" y="5416550"/>
            <a:ext cx="444500" cy="215900"/>
          </a:xfrm>
          <a:prstGeom prst="rightArrow">
            <a:avLst>
              <a:gd name="adj1" fmla="val 50000"/>
              <a:gd name="adj2" fmla="val 10297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4" name="Rectangle 24">
            <a:extLst>
              <a:ext uri="{FF2B5EF4-FFF2-40B4-BE49-F238E27FC236}">
                <a16:creationId xmlns:a16="http://schemas.microsoft.com/office/drawing/2014/main" id="{144CEC91-024C-AB59-EB69-93C604895AE1}"/>
              </a:ext>
            </a:extLst>
          </p:cNvPr>
          <p:cNvSpPr>
            <a:spLocks noChangeArrowheads="1"/>
          </p:cNvSpPr>
          <p:nvPr/>
        </p:nvSpPr>
        <p:spPr bwMode="auto">
          <a:xfrm>
            <a:off x="3581400" y="5257800"/>
            <a:ext cx="156845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aseline="0">
                <a:solidFill>
                  <a:schemeClr val="tx1"/>
                </a:solidFill>
              </a:rPr>
              <a:t>Production of</a:t>
            </a:r>
          </a:p>
          <a:p>
            <a:pPr eaLnBrk="0" hangingPunct="0"/>
            <a:r>
              <a:rPr lang="en-US" altLang="en-US" sz="2000" baseline="0">
                <a:solidFill>
                  <a:schemeClr val="tx1"/>
                </a:solidFill>
              </a:rPr>
              <a:t>oxygen inter-</a:t>
            </a:r>
          </a:p>
          <a:p>
            <a:pPr eaLnBrk="0" hangingPunct="0"/>
            <a:r>
              <a:rPr lang="en-US" altLang="en-US" sz="2000" baseline="0">
                <a:solidFill>
                  <a:schemeClr val="tx1"/>
                </a:solidFill>
              </a:rPr>
              <a:t>  mediates</a:t>
            </a:r>
          </a:p>
        </p:txBody>
      </p:sp>
      <p:sp>
        <p:nvSpPr>
          <p:cNvPr id="40985" name="Rectangle 25">
            <a:extLst>
              <a:ext uri="{FF2B5EF4-FFF2-40B4-BE49-F238E27FC236}">
                <a16:creationId xmlns:a16="http://schemas.microsoft.com/office/drawing/2014/main" id="{945C401A-8BC7-48DD-4CDE-D5EC070FA3FA}"/>
              </a:ext>
            </a:extLst>
          </p:cNvPr>
          <p:cNvSpPr>
            <a:spLocks noChangeArrowheads="1"/>
          </p:cNvSpPr>
          <p:nvPr/>
        </p:nvSpPr>
        <p:spPr bwMode="auto">
          <a:xfrm>
            <a:off x="1204913" y="5681663"/>
            <a:ext cx="156845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aseline="0">
                <a:solidFill>
                  <a:schemeClr val="tx1"/>
                </a:solidFill>
              </a:rPr>
              <a:t>Production of</a:t>
            </a:r>
          </a:p>
          <a:p>
            <a:pPr eaLnBrk="0" hangingPunct="0"/>
            <a:r>
              <a:rPr lang="en-US" altLang="en-US" sz="2000" baseline="0">
                <a:solidFill>
                  <a:schemeClr val="tx1"/>
                </a:solidFill>
              </a:rPr>
              <a:t> Eicosanoids</a:t>
            </a:r>
          </a:p>
        </p:txBody>
      </p:sp>
      <p:sp>
        <p:nvSpPr>
          <p:cNvPr id="40986" name="Line 26">
            <a:extLst>
              <a:ext uri="{FF2B5EF4-FFF2-40B4-BE49-F238E27FC236}">
                <a16:creationId xmlns:a16="http://schemas.microsoft.com/office/drawing/2014/main" id="{C39C4A93-5447-C3FB-2DB0-72E6DB5EE2EB}"/>
              </a:ext>
            </a:extLst>
          </p:cNvPr>
          <p:cNvSpPr>
            <a:spLocks noChangeShapeType="1"/>
          </p:cNvSpPr>
          <p:nvPr/>
        </p:nvSpPr>
        <p:spPr bwMode="auto">
          <a:xfrm>
            <a:off x="5562600" y="4038600"/>
            <a:ext cx="0" cy="189071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7" name="AutoShape 27">
            <a:extLst>
              <a:ext uri="{FF2B5EF4-FFF2-40B4-BE49-F238E27FC236}">
                <a16:creationId xmlns:a16="http://schemas.microsoft.com/office/drawing/2014/main" id="{2E3BCF64-1160-6A91-6C16-5D809A4D7070}"/>
              </a:ext>
            </a:extLst>
          </p:cNvPr>
          <p:cNvSpPr>
            <a:spLocks noChangeArrowheads="1"/>
          </p:cNvSpPr>
          <p:nvPr/>
        </p:nvSpPr>
        <p:spPr bwMode="auto">
          <a:xfrm>
            <a:off x="5568950" y="4273550"/>
            <a:ext cx="444500" cy="215900"/>
          </a:xfrm>
          <a:prstGeom prst="rightArrow">
            <a:avLst>
              <a:gd name="adj1" fmla="val 50000"/>
              <a:gd name="adj2" fmla="val 10297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8" name="AutoShape 28">
            <a:extLst>
              <a:ext uri="{FF2B5EF4-FFF2-40B4-BE49-F238E27FC236}">
                <a16:creationId xmlns:a16="http://schemas.microsoft.com/office/drawing/2014/main" id="{30B085CD-94D5-B3EA-667D-0A246252F2B5}"/>
              </a:ext>
            </a:extLst>
          </p:cNvPr>
          <p:cNvSpPr>
            <a:spLocks noChangeArrowheads="1"/>
          </p:cNvSpPr>
          <p:nvPr/>
        </p:nvSpPr>
        <p:spPr bwMode="auto">
          <a:xfrm>
            <a:off x="5568950" y="4959350"/>
            <a:ext cx="444500" cy="215900"/>
          </a:xfrm>
          <a:prstGeom prst="rightArrow">
            <a:avLst>
              <a:gd name="adj1" fmla="val 50000"/>
              <a:gd name="adj2" fmla="val 10297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9" name="AutoShape 29">
            <a:extLst>
              <a:ext uri="{FF2B5EF4-FFF2-40B4-BE49-F238E27FC236}">
                <a16:creationId xmlns:a16="http://schemas.microsoft.com/office/drawing/2014/main" id="{277FB2BA-BBD5-8C98-513A-1350370F65E9}"/>
              </a:ext>
            </a:extLst>
          </p:cNvPr>
          <p:cNvSpPr>
            <a:spLocks noChangeArrowheads="1"/>
          </p:cNvSpPr>
          <p:nvPr/>
        </p:nvSpPr>
        <p:spPr bwMode="auto">
          <a:xfrm>
            <a:off x="5568950" y="5645150"/>
            <a:ext cx="444500" cy="215900"/>
          </a:xfrm>
          <a:prstGeom prst="rightArrow">
            <a:avLst>
              <a:gd name="adj1" fmla="val 50000"/>
              <a:gd name="adj2" fmla="val 10297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0" name="Rectangle 30">
            <a:extLst>
              <a:ext uri="{FF2B5EF4-FFF2-40B4-BE49-F238E27FC236}">
                <a16:creationId xmlns:a16="http://schemas.microsoft.com/office/drawing/2014/main" id="{BEA723EB-7BFF-F3ED-0A58-003987EA96A2}"/>
              </a:ext>
            </a:extLst>
          </p:cNvPr>
          <p:cNvSpPr>
            <a:spLocks noChangeArrowheads="1"/>
          </p:cNvSpPr>
          <p:nvPr/>
        </p:nvSpPr>
        <p:spPr bwMode="auto">
          <a:xfrm>
            <a:off x="6005513" y="4310063"/>
            <a:ext cx="20256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aseline="0">
                <a:solidFill>
                  <a:schemeClr val="tx1"/>
                </a:solidFill>
              </a:rPr>
              <a:t>Vasoconstriction  </a:t>
            </a:r>
          </a:p>
        </p:txBody>
      </p:sp>
      <p:sp>
        <p:nvSpPr>
          <p:cNvPr id="40991" name="Rectangle 31">
            <a:extLst>
              <a:ext uri="{FF2B5EF4-FFF2-40B4-BE49-F238E27FC236}">
                <a16:creationId xmlns:a16="http://schemas.microsoft.com/office/drawing/2014/main" id="{E092D097-0640-982A-6E5E-00700D8AD979}"/>
              </a:ext>
            </a:extLst>
          </p:cNvPr>
          <p:cNvSpPr>
            <a:spLocks noChangeArrowheads="1"/>
          </p:cNvSpPr>
          <p:nvPr/>
        </p:nvSpPr>
        <p:spPr bwMode="auto">
          <a:xfrm>
            <a:off x="6081713" y="4995863"/>
            <a:ext cx="16033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aseline="0">
                <a:solidFill>
                  <a:schemeClr val="tx1"/>
                </a:solidFill>
              </a:rPr>
              <a:t>Vasodilation*</a:t>
            </a:r>
          </a:p>
        </p:txBody>
      </p:sp>
      <p:sp>
        <p:nvSpPr>
          <p:cNvPr id="40992" name="Rectangle 32">
            <a:extLst>
              <a:ext uri="{FF2B5EF4-FFF2-40B4-BE49-F238E27FC236}">
                <a16:creationId xmlns:a16="http://schemas.microsoft.com/office/drawing/2014/main" id="{12196358-BCA1-3CC3-58B3-467B173B3A38}"/>
              </a:ext>
            </a:extLst>
          </p:cNvPr>
          <p:cNvSpPr>
            <a:spLocks noChangeArrowheads="1"/>
          </p:cNvSpPr>
          <p:nvPr/>
        </p:nvSpPr>
        <p:spPr bwMode="auto">
          <a:xfrm>
            <a:off x="6096000" y="5562600"/>
            <a:ext cx="206057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aseline="0">
                <a:solidFill>
                  <a:schemeClr val="tx1"/>
                </a:solidFill>
              </a:rPr>
              <a:t>Increased vascular</a:t>
            </a:r>
          </a:p>
          <a:p>
            <a:pPr eaLnBrk="0" hangingPunct="0"/>
            <a:r>
              <a:rPr lang="en-US" altLang="en-US" sz="2000" baseline="0">
                <a:solidFill>
                  <a:schemeClr val="tx1"/>
                </a:solidFill>
              </a:rPr>
              <a:t>    permeability*</a:t>
            </a:r>
          </a:p>
        </p:txBody>
      </p:sp>
      <p:sp>
        <p:nvSpPr>
          <p:cNvPr id="40993" name="AutoShape 33">
            <a:extLst>
              <a:ext uri="{FF2B5EF4-FFF2-40B4-BE49-F238E27FC236}">
                <a16:creationId xmlns:a16="http://schemas.microsoft.com/office/drawing/2014/main" id="{B23452D1-490F-48B9-F688-E34583B8DDCD}"/>
              </a:ext>
            </a:extLst>
          </p:cNvPr>
          <p:cNvSpPr>
            <a:spLocks noChangeArrowheads="1"/>
          </p:cNvSpPr>
          <p:nvPr/>
        </p:nvSpPr>
        <p:spPr bwMode="auto">
          <a:xfrm>
            <a:off x="844550" y="5797550"/>
            <a:ext cx="444500" cy="215900"/>
          </a:xfrm>
          <a:prstGeom prst="rightArrow">
            <a:avLst>
              <a:gd name="adj1" fmla="val 50000"/>
              <a:gd name="adj2" fmla="val 10297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4" name="AutoShape 34">
            <a:extLst>
              <a:ext uri="{FF2B5EF4-FFF2-40B4-BE49-F238E27FC236}">
                <a16:creationId xmlns:a16="http://schemas.microsoft.com/office/drawing/2014/main" id="{D0080B3F-503D-E097-C035-B80DE872B033}"/>
              </a:ext>
            </a:extLst>
          </p:cNvPr>
          <p:cNvSpPr>
            <a:spLocks noChangeArrowheads="1"/>
          </p:cNvSpPr>
          <p:nvPr/>
        </p:nvSpPr>
        <p:spPr bwMode="auto">
          <a:xfrm flipH="1">
            <a:off x="2673350" y="5797550"/>
            <a:ext cx="520700" cy="215900"/>
          </a:xfrm>
          <a:prstGeom prst="rightArrow">
            <a:avLst>
              <a:gd name="adj1" fmla="val 50000"/>
              <a:gd name="adj2" fmla="val 120622"/>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5" name="Rectangle 35">
            <a:extLst>
              <a:ext uri="{FF2B5EF4-FFF2-40B4-BE49-F238E27FC236}">
                <a16:creationId xmlns:a16="http://schemas.microsoft.com/office/drawing/2014/main" id="{31EF3AE4-D26E-2A1A-9079-1597C5CD2789}"/>
              </a:ext>
            </a:extLst>
          </p:cNvPr>
          <p:cNvSpPr>
            <a:spLocks noGrp="1" noChangeArrowheads="1"/>
          </p:cNvSpPr>
          <p:nvPr>
            <p:ph type="title"/>
          </p:nvPr>
        </p:nvSpPr>
        <p:spPr>
          <a:xfrm>
            <a:off x="228600" y="533400"/>
            <a:ext cx="8534400" cy="914400"/>
          </a:xfrm>
          <a:noFill/>
          <a:ln/>
        </p:spPr>
        <p:txBody>
          <a:bodyPr lIns="90488" tIns="44450" rIns="90488" bIns="44450" anchor="b"/>
          <a:lstStyle/>
          <a:p>
            <a:r>
              <a:rPr lang="en-US" altLang="en-US" sz="4000"/>
              <a:t>Inflammation</a:t>
            </a:r>
            <a:br>
              <a:rPr lang="en-US" altLang="en-US"/>
            </a:br>
            <a:r>
              <a:rPr lang="en-US" altLang="en-US" sz="3600">
                <a:solidFill>
                  <a:schemeClr val="accent2"/>
                </a:solidFill>
              </a:rPr>
              <a:t>Platelet Activating Factor (PAF)</a:t>
            </a:r>
            <a:endParaRPr lang="en-US" altLang="en-US" b="1">
              <a:effectLst>
                <a:outerShdw blurRad="38100" dist="38100" dir="2700000" algn="tl">
                  <a:srgbClr val="000000"/>
                </a:outerShdw>
              </a:effectLst>
            </a:endParaRPr>
          </a:p>
        </p:txBody>
      </p:sp>
      <p:sp>
        <p:nvSpPr>
          <p:cNvPr id="40996" name="AutoShape 36">
            <a:extLst>
              <a:ext uri="{FF2B5EF4-FFF2-40B4-BE49-F238E27FC236}">
                <a16:creationId xmlns:a16="http://schemas.microsoft.com/office/drawing/2014/main" id="{B1037047-A71E-32EB-0EA3-297F00EB233E}"/>
              </a:ext>
            </a:extLst>
          </p:cNvPr>
          <p:cNvSpPr>
            <a:spLocks noChangeArrowheads="1"/>
          </p:cNvSpPr>
          <p:nvPr/>
        </p:nvSpPr>
        <p:spPr bwMode="auto">
          <a:xfrm flipH="1">
            <a:off x="4038600" y="1981200"/>
            <a:ext cx="215900" cy="368300"/>
          </a:xfrm>
          <a:prstGeom prst="downArrow">
            <a:avLst>
              <a:gd name="adj1" fmla="val 50000"/>
              <a:gd name="adj2" fmla="val 85318"/>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7" name="AutoShape 37">
            <a:extLst>
              <a:ext uri="{FF2B5EF4-FFF2-40B4-BE49-F238E27FC236}">
                <a16:creationId xmlns:a16="http://schemas.microsoft.com/office/drawing/2014/main" id="{06658A21-3647-E296-A623-F957C79E5B8D}"/>
              </a:ext>
            </a:extLst>
          </p:cNvPr>
          <p:cNvSpPr>
            <a:spLocks noChangeArrowheads="1"/>
          </p:cNvSpPr>
          <p:nvPr/>
        </p:nvSpPr>
        <p:spPr bwMode="auto">
          <a:xfrm flipH="1">
            <a:off x="4044950" y="2825750"/>
            <a:ext cx="215900" cy="368300"/>
          </a:xfrm>
          <a:prstGeom prst="downArrow">
            <a:avLst>
              <a:gd name="adj1" fmla="val 50000"/>
              <a:gd name="adj2" fmla="val 85318"/>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8" name="Rectangle 38">
            <a:extLst>
              <a:ext uri="{FF2B5EF4-FFF2-40B4-BE49-F238E27FC236}">
                <a16:creationId xmlns:a16="http://schemas.microsoft.com/office/drawing/2014/main" id="{EA68E246-185B-C528-BB7E-A560E0032078}"/>
              </a:ext>
            </a:extLst>
          </p:cNvPr>
          <p:cNvSpPr>
            <a:spLocks noChangeArrowheads="1"/>
          </p:cNvSpPr>
          <p:nvPr/>
        </p:nvSpPr>
        <p:spPr bwMode="auto">
          <a:xfrm>
            <a:off x="4572000" y="6477000"/>
            <a:ext cx="50815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en-US" sz="1600" baseline="0">
                <a:solidFill>
                  <a:schemeClr val="tx1"/>
                </a:solidFill>
              </a:rPr>
              <a:t>* </a:t>
            </a:r>
            <a:r>
              <a:rPr lang="en-US" altLang="en-US" sz="1600" baseline="0">
                <a:solidFill>
                  <a:schemeClr val="accent2"/>
                </a:solidFill>
              </a:rPr>
              <a:t>100 to 10,000 times more potent than histamine</a:t>
            </a:r>
            <a:endParaRPr lang="en-US" altLang="en-US" sz="1600" b="1" i="1" baseline="0">
              <a:solidFill>
                <a:schemeClr val="tx1"/>
              </a:solidFill>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4D7142D7-F400-C19A-7D7F-9D8971C473EA}"/>
              </a:ext>
            </a:extLst>
          </p:cNvPr>
          <p:cNvSpPr>
            <a:spLocks noChangeArrowheads="1"/>
          </p:cNvSpPr>
          <p:nvPr/>
        </p:nvSpPr>
        <p:spPr bwMode="auto">
          <a:xfrm>
            <a:off x="304800" y="609600"/>
            <a:ext cx="88392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ctr" eaLnBrk="0" hangingPunct="0"/>
            <a:r>
              <a:rPr lang="en-US" altLang="en-US" sz="4400" b="1" baseline="0">
                <a:solidFill>
                  <a:schemeClr val="tx2"/>
                </a:solidFill>
                <a:effectLst>
                  <a:outerShdw blurRad="38100" dist="38100" dir="2700000" algn="tl">
                    <a:srgbClr val="000000"/>
                  </a:outerShdw>
                </a:effectLst>
              </a:rPr>
              <a:t> </a:t>
            </a:r>
            <a:endParaRPr lang="en-US" altLang="en-US" sz="1800" baseline="0">
              <a:solidFill>
                <a:schemeClr val="accent2"/>
              </a:solidFill>
            </a:endParaRPr>
          </a:p>
        </p:txBody>
      </p:sp>
      <p:sp>
        <p:nvSpPr>
          <p:cNvPr id="100355" name="Rectangle 3">
            <a:extLst>
              <a:ext uri="{FF2B5EF4-FFF2-40B4-BE49-F238E27FC236}">
                <a16:creationId xmlns:a16="http://schemas.microsoft.com/office/drawing/2014/main" id="{86677A3F-1C13-85CF-A222-F671E3DC62EE}"/>
              </a:ext>
            </a:extLst>
          </p:cNvPr>
          <p:cNvSpPr>
            <a:spLocks noChangeArrowheads="1"/>
          </p:cNvSpPr>
          <p:nvPr/>
        </p:nvSpPr>
        <p:spPr bwMode="auto">
          <a:xfrm>
            <a:off x="273050" y="2133600"/>
            <a:ext cx="84137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1"/>
              </a:buClr>
              <a:buSzPct val="75000"/>
              <a:buFontTx/>
              <a:buChar char="•"/>
            </a:pPr>
            <a:endParaRPr lang="en-US" altLang="en-US" sz="3200" baseline="0"/>
          </a:p>
        </p:txBody>
      </p:sp>
      <p:sp>
        <p:nvSpPr>
          <p:cNvPr id="100356" name="Rectangle 4">
            <a:extLst>
              <a:ext uri="{FF2B5EF4-FFF2-40B4-BE49-F238E27FC236}">
                <a16:creationId xmlns:a16="http://schemas.microsoft.com/office/drawing/2014/main" id="{CEDF29B6-6A3B-9ADB-C1FC-BE2FB5E134D6}"/>
              </a:ext>
            </a:extLst>
          </p:cNvPr>
          <p:cNvSpPr>
            <a:spLocks noGrp="1" noChangeArrowheads="1"/>
          </p:cNvSpPr>
          <p:nvPr>
            <p:ph type="title" idx="4294967295"/>
          </p:nvPr>
        </p:nvSpPr>
        <p:spPr>
          <a:xfrm>
            <a:off x="381000" y="457200"/>
            <a:ext cx="8610600" cy="1143000"/>
          </a:xfrm>
        </p:spPr>
        <p:txBody>
          <a:bodyPr/>
          <a:lstStyle/>
          <a:p>
            <a:r>
              <a:rPr lang="en-US" altLang="en-US" sz="4000"/>
              <a:t>Inflammation</a:t>
            </a:r>
            <a:br>
              <a:rPr lang="en-US" altLang="en-US" sz="4000"/>
            </a:br>
            <a:r>
              <a:rPr lang="en-US" altLang="en-US" sz="3600">
                <a:solidFill>
                  <a:schemeClr val="accent2"/>
                </a:solidFill>
              </a:rPr>
              <a:t>Mechanisms of Inflammatory Cell Function</a:t>
            </a:r>
          </a:p>
        </p:txBody>
      </p:sp>
      <p:sp>
        <p:nvSpPr>
          <p:cNvPr id="100357" name="Rectangle 5">
            <a:extLst>
              <a:ext uri="{FF2B5EF4-FFF2-40B4-BE49-F238E27FC236}">
                <a16:creationId xmlns:a16="http://schemas.microsoft.com/office/drawing/2014/main" id="{EC83226A-B812-2A23-2937-4D5FEADF7A3D}"/>
              </a:ext>
            </a:extLst>
          </p:cNvPr>
          <p:cNvSpPr>
            <a:spLocks noGrp="1" noChangeArrowheads="1"/>
          </p:cNvSpPr>
          <p:nvPr>
            <p:ph type="body" idx="4294967295"/>
          </p:nvPr>
        </p:nvSpPr>
        <p:spPr>
          <a:xfrm>
            <a:off x="685800" y="1828800"/>
            <a:ext cx="7772400" cy="4114800"/>
          </a:xfrm>
        </p:spPr>
        <p:txBody>
          <a:bodyPr/>
          <a:lstStyle/>
          <a:p>
            <a:pPr>
              <a:buClr>
                <a:schemeClr val="tx1"/>
              </a:buClr>
              <a:buSzPct val="75000"/>
            </a:pPr>
            <a:r>
              <a:rPr lang="en-US" altLang="en-US"/>
              <a:t>The formation of a ligand-receptor complex leads to activation of a specific phospho-diesterase (phospholipase C) in the plasma membrane (stimulus-response coupling)</a:t>
            </a:r>
          </a:p>
          <a:p>
            <a:pPr lvl="1">
              <a:buClr>
                <a:schemeClr val="tx1"/>
              </a:buClr>
              <a:buSzPct val="75000"/>
              <a:buFontTx/>
              <a:buChar char="•"/>
            </a:pPr>
            <a:r>
              <a:rPr lang="en-US" altLang="en-US"/>
              <a:t>Increased phospholipid metabolism</a:t>
            </a:r>
          </a:p>
          <a:p>
            <a:pPr lvl="1">
              <a:buClr>
                <a:schemeClr val="tx1"/>
              </a:buClr>
              <a:buSzPct val="75000"/>
              <a:buFontTx/>
              <a:buChar char="•"/>
            </a:pPr>
            <a:r>
              <a:rPr lang="en-US" altLang="en-US"/>
              <a:t>Increased intracellular calcium</a:t>
            </a:r>
          </a:p>
          <a:p>
            <a:pPr lvl="1">
              <a:buClr>
                <a:schemeClr val="tx1"/>
              </a:buClr>
              <a:buSzPct val="75000"/>
              <a:buFontTx/>
              <a:buChar char="•"/>
            </a:pPr>
            <a:r>
              <a:rPr lang="en-US" altLang="en-US"/>
              <a:t>Activation of protein kinases and phosphatases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F13BFFAC-01C6-FAA4-46EB-FD92E8F0AB97}"/>
              </a:ext>
            </a:extLst>
          </p:cNvPr>
          <p:cNvSpPr>
            <a:spLocks noGrp="1" noChangeArrowheads="1"/>
          </p:cNvSpPr>
          <p:nvPr>
            <p:ph type="title"/>
          </p:nvPr>
        </p:nvSpPr>
        <p:spPr>
          <a:xfrm>
            <a:off x="457200" y="457200"/>
            <a:ext cx="8458200" cy="1295400"/>
          </a:xfrm>
          <a:noFill/>
          <a:ln/>
        </p:spPr>
        <p:txBody>
          <a:bodyPr lIns="90488" tIns="44450" rIns="90488" bIns="44450" anchor="b"/>
          <a:lstStyle/>
          <a:p>
            <a:r>
              <a:rPr lang="en-US" altLang="en-US"/>
              <a:t>Inflammation</a:t>
            </a:r>
            <a:r>
              <a:rPr lang="en-US" altLang="en-US" b="1">
                <a:solidFill>
                  <a:schemeClr val="hlink"/>
                </a:solidFill>
              </a:rPr>
              <a:t> </a:t>
            </a:r>
            <a:br>
              <a:rPr lang="en-US" altLang="en-US" b="1">
                <a:solidFill>
                  <a:schemeClr val="hlink"/>
                </a:solidFill>
              </a:rPr>
            </a:br>
            <a:r>
              <a:rPr lang="en-US" altLang="en-US" sz="3600">
                <a:solidFill>
                  <a:schemeClr val="accent2"/>
                </a:solidFill>
              </a:rPr>
              <a:t>Cardinal Signs</a:t>
            </a:r>
            <a:r>
              <a:rPr lang="en-US" altLang="en-US" sz="3600">
                <a:solidFill>
                  <a:schemeClr val="hlink"/>
                </a:solidFill>
              </a:rPr>
              <a:t> </a:t>
            </a:r>
            <a:endParaRPr lang="en-US" altLang="en-US" b="1">
              <a:solidFill>
                <a:schemeClr val="hlink"/>
              </a:solidFill>
            </a:endParaRPr>
          </a:p>
        </p:txBody>
      </p:sp>
      <p:sp>
        <p:nvSpPr>
          <p:cNvPr id="50179" name="Rectangle 3">
            <a:extLst>
              <a:ext uri="{FF2B5EF4-FFF2-40B4-BE49-F238E27FC236}">
                <a16:creationId xmlns:a16="http://schemas.microsoft.com/office/drawing/2014/main" id="{D7B5C502-A23B-EC43-8863-D234CD19C46D}"/>
              </a:ext>
            </a:extLst>
          </p:cNvPr>
          <p:cNvSpPr>
            <a:spLocks noGrp="1" noChangeArrowheads="1"/>
          </p:cNvSpPr>
          <p:nvPr>
            <p:ph type="body" idx="1"/>
          </p:nvPr>
        </p:nvSpPr>
        <p:spPr>
          <a:xfrm>
            <a:off x="1066800" y="1676400"/>
            <a:ext cx="6934200" cy="4114800"/>
          </a:xfrm>
          <a:ln/>
        </p:spPr>
        <p:txBody>
          <a:bodyPr lIns="90488" tIns="44450" rIns="90488" bIns="44450"/>
          <a:lstStyle/>
          <a:p>
            <a:pPr>
              <a:buFontTx/>
              <a:buNone/>
            </a:pPr>
            <a:endParaRPr lang="en-US" altLang="en-US" sz="3600" b="1">
              <a:effectLst>
                <a:outerShdw blurRad="38100" dist="38100" dir="2700000" algn="tl">
                  <a:srgbClr val="000000"/>
                </a:outerShdw>
              </a:effectLst>
            </a:endParaRPr>
          </a:p>
        </p:txBody>
      </p:sp>
      <p:pic>
        <p:nvPicPr>
          <p:cNvPr id="50180" name="Picture 4">
            <a:extLst>
              <a:ext uri="{FF2B5EF4-FFF2-40B4-BE49-F238E27FC236}">
                <a16:creationId xmlns:a16="http://schemas.microsoft.com/office/drawing/2014/main" id="{1B5B8B56-1001-20C9-EB40-5119FA0D7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76400"/>
            <a:ext cx="7391400" cy="4856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1026">
            <a:extLst>
              <a:ext uri="{FF2B5EF4-FFF2-40B4-BE49-F238E27FC236}">
                <a16:creationId xmlns:a16="http://schemas.microsoft.com/office/drawing/2014/main" id="{9493BDF4-0094-0FE3-B4CD-66A4548609DB}"/>
              </a:ext>
            </a:extLst>
          </p:cNvPr>
          <p:cNvSpPr>
            <a:spLocks noChangeArrowheads="1"/>
          </p:cNvSpPr>
          <p:nvPr/>
        </p:nvSpPr>
        <p:spPr bwMode="auto">
          <a:xfrm>
            <a:off x="304800" y="609600"/>
            <a:ext cx="88392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ctr" eaLnBrk="0" hangingPunct="0"/>
            <a:r>
              <a:rPr lang="en-US" altLang="en-US" sz="4400" b="1" baseline="0">
                <a:solidFill>
                  <a:schemeClr val="tx2"/>
                </a:solidFill>
                <a:effectLst>
                  <a:outerShdw blurRad="38100" dist="38100" dir="2700000" algn="tl">
                    <a:srgbClr val="000000"/>
                  </a:outerShdw>
                </a:effectLst>
              </a:rPr>
              <a:t> </a:t>
            </a:r>
            <a:endParaRPr lang="en-US" altLang="en-US" sz="1800" baseline="0">
              <a:solidFill>
                <a:schemeClr val="accent2"/>
              </a:solidFill>
            </a:endParaRPr>
          </a:p>
        </p:txBody>
      </p:sp>
      <p:sp>
        <p:nvSpPr>
          <p:cNvPr id="182275" name="Rectangle 1027">
            <a:extLst>
              <a:ext uri="{FF2B5EF4-FFF2-40B4-BE49-F238E27FC236}">
                <a16:creationId xmlns:a16="http://schemas.microsoft.com/office/drawing/2014/main" id="{4402F5BA-909A-6044-F2C2-DB7DFB9DD4BC}"/>
              </a:ext>
            </a:extLst>
          </p:cNvPr>
          <p:cNvSpPr>
            <a:spLocks noChangeArrowheads="1"/>
          </p:cNvSpPr>
          <p:nvPr/>
        </p:nvSpPr>
        <p:spPr bwMode="auto">
          <a:xfrm>
            <a:off x="273050" y="2133600"/>
            <a:ext cx="84137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1"/>
              </a:buClr>
              <a:buSzPct val="75000"/>
              <a:buFontTx/>
              <a:buChar char="•"/>
            </a:pPr>
            <a:endParaRPr lang="en-US" altLang="en-US" sz="3200" baseline="0"/>
          </a:p>
        </p:txBody>
      </p:sp>
      <p:sp>
        <p:nvSpPr>
          <p:cNvPr id="182276" name="Rectangle 1028">
            <a:extLst>
              <a:ext uri="{FF2B5EF4-FFF2-40B4-BE49-F238E27FC236}">
                <a16:creationId xmlns:a16="http://schemas.microsoft.com/office/drawing/2014/main" id="{CCF9C2B4-D4D7-86F4-81F9-61452023C66A}"/>
              </a:ext>
            </a:extLst>
          </p:cNvPr>
          <p:cNvSpPr>
            <a:spLocks noGrp="1" noChangeArrowheads="1"/>
          </p:cNvSpPr>
          <p:nvPr>
            <p:ph type="title" idx="4294967295"/>
          </p:nvPr>
        </p:nvSpPr>
        <p:spPr>
          <a:xfrm>
            <a:off x="304800" y="457200"/>
            <a:ext cx="8610600" cy="1143000"/>
          </a:xfrm>
        </p:spPr>
        <p:txBody>
          <a:bodyPr/>
          <a:lstStyle/>
          <a:p>
            <a:r>
              <a:rPr lang="en-US" altLang="en-US" sz="4000"/>
              <a:t>Inflammation</a:t>
            </a:r>
            <a:br>
              <a:rPr lang="en-US" altLang="en-US" sz="4000"/>
            </a:br>
            <a:r>
              <a:rPr lang="en-US" altLang="en-US" sz="3600">
                <a:solidFill>
                  <a:schemeClr val="accent2"/>
                </a:solidFill>
              </a:rPr>
              <a:t>Bactericidal activity</a:t>
            </a:r>
            <a:endParaRPr lang="en-US" altLang="en-US"/>
          </a:p>
        </p:txBody>
      </p:sp>
      <p:sp>
        <p:nvSpPr>
          <p:cNvPr id="182277" name="Rectangle 1029">
            <a:extLst>
              <a:ext uri="{FF2B5EF4-FFF2-40B4-BE49-F238E27FC236}">
                <a16:creationId xmlns:a16="http://schemas.microsoft.com/office/drawing/2014/main" id="{DC2CA344-8D52-942D-FC14-E3ACBCF39065}"/>
              </a:ext>
            </a:extLst>
          </p:cNvPr>
          <p:cNvSpPr>
            <a:spLocks noGrp="1" noChangeArrowheads="1"/>
          </p:cNvSpPr>
          <p:nvPr>
            <p:ph type="body" idx="4294967295"/>
          </p:nvPr>
        </p:nvSpPr>
        <p:spPr>
          <a:xfrm>
            <a:off x="685800" y="1828800"/>
            <a:ext cx="8153400" cy="4114800"/>
          </a:xfrm>
        </p:spPr>
        <p:txBody>
          <a:bodyPr/>
          <a:lstStyle/>
          <a:p>
            <a:pPr>
              <a:buClr>
                <a:schemeClr val="tx1"/>
              </a:buClr>
              <a:buSzPct val="75000"/>
            </a:pPr>
            <a:r>
              <a:rPr lang="en-US" altLang="en-US"/>
              <a:t>Activated oxygen species</a:t>
            </a:r>
          </a:p>
          <a:p>
            <a:pPr lvl="1">
              <a:buClr>
                <a:schemeClr val="tx1"/>
              </a:buClr>
              <a:buSzPct val="75000"/>
              <a:buFontTx/>
              <a:buChar char="•"/>
            </a:pPr>
            <a:r>
              <a:rPr lang="en-US" altLang="en-US"/>
              <a:t>Superoxide (</a:t>
            </a:r>
            <a:r>
              <a:rPr lang="en-US" altLang="en-US" sz="4400" b="1" baseline="30000"/>
              <a:t>.</a:t>
            </a:r>
            <a:r>
              <a:rPr lang="en-US" altLang="en-US"/>
              <a:t>O</a:t>
            </a:r>
            <a:r>
              <a:rPr lang="en-US" altLang="en-US" baseline="-25000"/>
              <a:t>2</a:t>
            </a:r>
            <a:r>
              <a:rPr lang="en-US" altLang="en-US"/>
              <a:t>) - formed via </a:t>
            </a:r>
            <a:r>
              <a:rPr lang="en-US" altLang="en-US">
                <a:solidFill>
                  <a:schemeClr val="accent2"/>
                </a:solidFill>
              </a:rPr>
              <a:t>NADPH oxidase</a:t>
            </a:r>
            <a:endParaRPr lang="en-US" altLang="en-US"/>
          </a:p>
          <a:p>
            <a:pPr lvl="1">
              <a:buClr>
                <a:schemeClr val="tx1"/>
              </a:buClr>
              <a:buSzPct val="75000"/>
              <a:buFontTx/>
              <a:buChar char="•"/>
            </a:pPr>
            <a:r>
              <a:rPr lang="en-US" altLang="en-US"/>
              <a:t>Hydrogen peroxide  (H</a:t>
            </a:r>
            <a:r>
              <a:rPr lang="en-US" altLang="en-US" baseline="-25000"/>
              <a:t>2</a:t>
            </a:r>
            <a:r>
              <a:rPr lang="en-US" altLang="en-US"/>
              <a:t>O</a:t>
            </a:r>
            <a:r>
              <a:rPr lang="en-US" altLang="en-US" baseline="-25000"/>
              <a:t>2</a:t>
            </a:r>
            <a:r>
              <a:rPr lang="en-US" altLang="en-US"/>
              <a:t>) - formed via </a:t>
            </a:r>
            <a:r>
              <a:rPr lang="en-US" altLang="en-US">
                <a:solidFill>
                  <a:schemeClr val="accent2"/>
                </a:solidFill>
              </a:rPr>
              <a:t>spontaneous dismutation of superoxide</a:t>
            </a:r>
            <a:r>
              <a:rPr lang="en-US" altLang="en-US"/>
              <a:t>)</a:t>
            </a:r>
          </a:p>
          <a:p>
            <a:pPr lvl="1">
              <a:buClr>
                <a:schemeClr val="tx1"/>
              </a:buClr>
              <a:buSzPct val="75000"/>
              <a:buFontTx/>
              <a:buChar char="•"/>
            </a:pPr>
            <a:r>
              <a:rPr lang="en-US" altLang="en-US"/>
              <a:t>Hypochlorous acid (HOCl) (</a:t>
            </a:r>
            <a:r>
              <a:rPr lang="en-US" altLang="en-US">
                <a:solidFill>
                  <a:schemeClr val="accent2"/>
                </a:solidFill>
              </a:rPr>
              <a:t>Myeloperoxidase</a:t>
            </a:r>
            <a:r>
              <a:rPr lang="en-US" altLang="en-US"/>
              <a:t>)</a:t>
            </a:r>
          </a:p>
          <a:p>
            <a:pPr lvl="2">
              <a:buClr>
                <a:schemeClr val="tx1"/>
              </a:buClr>
              <a:buSzPct val="75000"/>
            </a:pPr>
            <a:r>
              <a:rPr lang="en-US" altLang="en-US"/>
              <a:t>Probably the primary bactericidal agent in neutrophils</a:t>
            </a:r>
          </a:p>
          <a:p>
            <a:pPr lvl="2">
              <a:buClr>
                <a:schemeClr val="tx1"/>
              </a:buClr>
              <a:buSzPct val="75000"/>
            </a:pPr>
            <a:r>
              <a:rPr lang="en-US" altLang="en-US"/>
              <a:t>Myeloperoxidase converts H</a:t>
            </a:r>
            <a:r>
              <a:rPr lang="en-US" altLang="en-US" baseline="-25000"/>
              <a:t>2</a:t>
            </a:r>
            <a:r>
              <a:rPr lang="en-US" altLang="en-US"/>
              <a:t>O</a:t>
            </a:r>
            <a:r>
              <a:rPr lang="en-US" altLang="en-US" baseline="-25000"/>
              <a:t>2</a:t>
            </a:r>
            <a:r>
              <a:rPr lang="en-US" altLang="en-US"/>
              <a:t> into HOCl.</a:t>
            </a:r>
          </a:p>
          <a:p>
            <a:pPr lvl="1">
              <a:buClr>
                <a:schemeClr val="tx1"/>
              </a:buClr>
              <a:buSzPct val="75000"/>
              <a:buFontTx/>
              <a:buChar char="•"/>
            </a:pPr>
            <a:r>
              <a:rPr lang="en-US" altLang="en-US"/>
              <a:t>Hydroxl radical (</a:t>
            </a:r>
            <a:r>
              <a:rPr lang="en-US" altLang="en-US" sz="3600" b="1" baseline="30000"/>
              <a:t>.</a:t>
            </a:r>
            <a:r>
              <a:rPr lang="en-US" altLang="en-US"/>
              <a:t>OH)</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B3BCF7CD-5C20-553B-1870-D620A8408D28}"/>
              </a:ext>
            </a:extLst>
          </p:cNvPr>
          <p:cNvSpPr>
            <a:spLocks noChangeArrowheads="1"/>
          </p:cNvSpPr>
          <p:nvPr/>
        </p:nvSpPr>
        <p:spPr bwMode="auto">
          <a:xfrm>
            <a:off x="304800" y="609600"/>
            <a:ext cx="88392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ctr" eaLnBrk="0" hangingPunct="0"/>
            <a:r>
              <a:rPr lang="en-US" altLang="en-US" sz="4400" b="1" baseline="0">
                <a:solidFill>
                  <a:schemeClr val="tx2"/>
                </a:solidFill>
                <a:effectLst>
                  <a:outerShdw blurRad="38100" dist="38100" dir="2700000" algn="tl">
                    <a:srgbClr val="000000"/>
                  </a:outerShdw>
                </a:effectLst>
              </a:rPr>
              <a:t> </a:t>
            </a:r>
            <a:endParaRPr lang="en-US" altLang="en-US" sz="1800" baseline="0">
              <a:solidFill>
                <a:schemeClr val="accent2"/>
              </a:solidFill>
            </a:endParaRPr>
          </a:p>
        </p:txBody>
      </p:sp>
      <p:sp>
        <p:nvSpPr>
          <p:cNvPr id="143363" name="Rectangle 3">
            <a:extLst>
              <a:ext uri="{FF2B5EF4-FFF2-40B4-BE49-F238E27FC236}">
                <a16:creationId xmlns:a16="http://schemas.microsoft.com/office/drawing/2014/main" id="{E52FA390-86EA-4029-E1A2-30A2338E83D2}"/>
              </a:ext>
            </a:extLst>
          </p:cNvPr>
          <p:cNvSpPr>
            <a:spLocks noChangeArrowheads="1"/>
          </p:cNvSpPr>
          <p:nvPr/>
        </p:nvSpPr>
        <p:spPr bwMode="auto">
          <a:xfrm>
            <a:off x="273050" y="2133600"/>
            <a:ext cx="84137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1"/>
              </a:buClr>
              <a:buSzPct val="75000"/>
              <a:buFontTx/>
              <a:buChar char="•"/>
            </a:pPr>
            <a:endParaRPr lang="en-US" altLang="en-US" sz="3200" baseline="0"/>
          </a:p>
        </p:txBody>
      </p:sp>
      <p:sp>
        <p:nvSpPr>
          <p:cNvPr id="143364" name="Rectangle 4">
            <a:extLst>
              <a:ext uri="{FF2B5EF4-FFF2-40B4-BE49-F238E27FC236}">
                <a16:creationId xmlns:a16="http://schemas.microsoft.com/office/drawing/2014/main" id="{B405CCFA-3024-4EC5-CE31-EC13BDA6B437}"/>
              </a:ext>
            </a:extLst>
          </p:cNvPr>
          <p:cNvSpPr>
            <a:spLocks noGrp="1" noChangeArrowheads="1"/>
          </p:cNvSpPr>
          <p:nvPr>
            <p:ph type="title" idx="4294967295"/>
          </p:nvPr>
        </p:nvSpPr>
        <p:spPr>
          <a:xfrm>
            <a:off x="381000" y="457200"/>
            <a:ext cx="8610600" cy="1143000"/>
          </a:xfrm>
        </p:spPr>
        <p:txBody>
          <a:bodyPr/>
          <a:lstStyle/>
          <a:p>
            <a:r>
              <a:rPr lang="en-US" altLang="en-US" sz="4000"/>
              <a:t>Inflammation</a:t>
            </a:r>
            <a:br>
              <a:rPr lang="en-US" altLang="en-US" sz="4000"/>
            </a:br>
            <a:r>
              <a:rPr lang="en-US" altLang="en-US" sz="3600">
                <a:solidFill>
                  <a:schemeClr val="accent2"/>
                </a:solidFill>
              </a:rPr>
              <a:t>Neutrophil Granules</a:t>
            </a:r>
          </a:p>
        </p:txBody>
      </p:sp>
      <p:sp>
        <p:nvSpPr>
          <p:cNvPr id="143365" name="Rectangle 5">
            <a:extLst>
              <a:ext uri="{FF2B5EF4-FFF2-40B4-BE49-F238E27FC236}">
                <a16:creationId xmlns:a16="http://schemas.microsoft.com/office/drawing/2014/main" id="{6621CC1C-69A8-B85A-87A6-3FDF1F16F17B}"/>
              </a:ext>
            </a:extLst>
          </p:cNvPr>
          <p:cNvSpPr>
            <a:spLocks noGrp="1" noChangeArrowheads="1"/>
          </p:cNvSpPr>
          <p:nvPr>
            <p:ph type="body" idx="4294967295"/>
          </p:nvPr>
        </p:nvSpPr>
        <p:spPr>
          <a:xfrm>
            <a:off x="685800" y="1828800"/>
            <a:ext cx="7772400" cy="4114800"/>
          </a:xfrm>
        </p:spPr>
        <p:txBody>
          <a:bodyPr/>
          <a:lstStyle/>
          <a:p>
            <a:pPr>
              <a:lnSpc>
                <a:spcPct val="90000"/>
              </a:lnSpc>
              <a:buClr>
                <a:schemeClr val="tx1"/>
              </a:buClr>
              <a:buSzPct val="75000"/>
            </a:pPr>
            <a:r>
              <a:rPr lang="en-US" altLang="en-US">
                <a:solidFill>
                  <a:schemeClr val="accent2"/>
                </a:solidFill>
              </a:rPr>
              <a:t>Primary</a:t>
            </a:r>
            <a:r>
              <a:rPr lang="en-US" altLang="en-US"/>
              <a:t> - contain serine proteases, lysozyme and phospholipase A</a:t>
            </a:r>
            <a:r>
              <a:rPr lang="en-US" altLang="en-US" baseline="-25000"/>
              <a:t>2</a:t>
            </a:r>
            <a:endParaRPr lang="en-US" altLang="en-US"/>
          </a:p>
          <a:p>
            <a:pPr>
              <a:lnSpc>
                <a:spcPct val="90000"/>
              </a:lnSpc>
              <a:buClr>
                <a:schemeClr val="tx1"/>
              </a:buClr>
              <a:buSzPct val="75000"/>
            </a:pPr>
            <a:r>
              <a:rPr lang="en-US" altLang="en-US">
                <a:solidFill>
                  <a:schemeClr val="accent2"/>
                </a:solidFill>
              </a:rPr>
              <a:t>Secondary</a:t>
            </a:r>
            <a:r>
              <a:rPr lang="en-US" altLang="en-US"/>
              <a:t> - similar to primary, but also contain lactoferrin and collagenase</a:t>
            </a:r>
          </a:p>
          <a:p>
            <a:pPr>
              <a:lnSpc>
                <a:spcPct val="90000"/>
              </a:lnSpc>
              <a:buClr>
                <a:schemeClr val="tx1"/>
              </a:buClr>
              <a:buSzPct val="75000"/>
            </a:pPr>
            <a:r>
              <a:rPr lang="en-US" altLang="en-US">
                <a:solidFill>
                  <a:schemeClr val="accent2"/>
                </a:solidFill>
              </a:rPr>
              <a:t>Tertiary</a:t>
            </a:r>
            <a:r>
              <a:rPr lang="en-US" altLang="en-US"/>
              <a:t> - present at the leading edge of migrating PMNs, contain gelatinases that are capable of degrading basement membrane</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F30753AB-91BD-678E-2EB7-5C417D798486}"/>
              </a:ext>
            </a:extLst>
          </p:cNvPr>
          <p:cNvSpPr>
            <a:spLocks noChangeArrowheads="1"/>
          </p:cNvSpPr>
          <p:nvPr/>
        </p:nvSpPr>
        <p:spPr bwMode="auto">
          <a:xfrm>
            <a:off x="304800" y="609600"/>
            <a:ext cx="88392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ctr" eaLnBrk="0" hangingPunct="0"/>
            <a:r>
              <a:rPr lang="en-US" altLang="en-US" sz="4400" b="1" baseline="0">
                <a:solidFill>
                  <a:schemeClr val="tx2"/>
                </a:solidFill>
                <a:effectLst>
                  <a:outerShdw blurRad="38100" dist="38100" dir="2700000" algn="tl">
                    <a:srgbClr val="000000"/>
                  </a:outerShdw>
                </a:effectLst>
              </a:rPr>
              <a:t> </a:t>
            </a:r>
            <a:endParaRPr lang="en-US" altLang="en-US" sz="1800" baseline="0">
              <a:solidFill>
                <a:schemeClr val="accent2"/>
              </a:solidFill>
            </a:endParaRPr>
          </a:p>
        </p:txBody>
      </p:sp>
      <p:sp>
        <p:nvSpPr>
          <p:cNvPr id="184323" name="Rectangle 3">
            <a:extLst>
              <a:ext uri="{FF2B5EF4-FFF2-40B4-BE49-F238E27FC236}">
                <a16:creationId xmlns:a16="http://schemas.microsoft.com/office/drawing/2014/main" id="{394208E9-5A5B-4529-2B25-3952DE0AD874}"/>
              </a:ext>
            </a:extLst>
          </p:cNvPr>
          <p:cNvSpPr>
            <a:spLocks noChangeArrowheads="1"/>
          </p:cNvSpPr>
          <p:nvPr/>
        </p:nvSpPr>
        <p:spPr bwMode="auto">
          <a:xfrm>
            <a:off x="273050" y="2133600"/>
            <a:ext cx="84137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1"/>
              </a:buClr>
              <a:buSzPct val="75000"/>
              <a:buFontTx/>
              <a:buChar char="•"/>
            </a:pPr>
            <a:endParaRPr lang="en-US" altLang="en-US" sz="3200" baseline="0"/>
          </a:p>
        </p:txBody>
      </p:sp>
      <p:sp>
        <p:nvSpPr>
          <p:cNvPr id="184324" name="Rectangle 4">
            <a:extLst>
              <a:ext uri="{FF2B5EF4-FFF2-40B4-BE49-F238E27FC236}">
                <a16:creationId xmlns:a16="http://schemas.microsoft.com/office/drawing/2014/main" id="{1BE65DDC-F789-8380-617D-1C3460F9C93E}"/>
              </a:ext>
            </a:extLst>
          </p:cNvPr>
          <p:cNvSpPr>
            <a:spLocks noGrp="1" noChangeArrowheads="1"/>
          </p:cNvSpPr>
          <p:nvPr>
            <p:ph type="title" idx="4294967295"/>
          </p:nvPr>
        </p:nvSpPr>
        <p:spPr>
          <a:xfrm>
            <a:off x="304800" y="457200"/>
            <a:ext cx="8610600" cy="1143000"/>
          </a:xfrm>
        </p:spPr>
        <p:txBody>
          <a:bodyPr/>
          <a:lstStyle/>
          <a:p>
            <a:r>
              <a:rPr lang="en-US" altLang="en-US" sz="4000"/>
              <a:t>Inflammation</a:t>
            </a:r>
            <a:br>
              <a:rPr lang="en-US" altLang="en-US" sz="4000"/>
            </a:br>
            <a:r>
              <a:rPr lang="en-US" altLang="en-US" sz="3600">
                <a:solidFill>
                  <a:schemeClr val="accent2"/>
                </a:solidFill>
              </a:rPr>
              <a:t>Bactericidal activity</a:t>
            </a:r>
            <a:endParaRPr lang="en-US" altLang="en-US"/>
          </a:p>
        </p:txBody>
      </p:sp>
      <p:sp>
        <p:nvSpPr>
          <p:cNvPr id="184325" name="Rectangle 5">
            <a:extLst>
              <a:ext uri="{FF2B5EF4-FFF2-40B4-BE49-F238E27FC236}">
                <a16:creationId xmlns:a16="http://schemas.microsoft.com/office/drawing/2014/main" id="{1B48F411-5E5F-7560-C16F-167B5F3ACF04}"/>
              </a:ext>
            </a:extLst>
          </p:cNvPr>
          <p:cNvSpPr>
            <a:spLocks noGrp="1" noChangeArrowheads="1"/>
          </p:cNvSpPr>
          <p:nvPr>
            <p:ph type="body" idx="4294967295"/>
          </p:nvPr>
        </p:nvSpPr>
        <p:spPr>
          <a:xfrm>
            <a:off x="685800" y="1828800"/>
            <a:ext cx="7772400" cy="4114800"/>
          </a:xfrm>
        </p:spPr>
        <p:txBody>
          <a:bodyPr/>
          <a:lstStyle/>
          <a:p>
            <a:pPr>
              <a:buClr>
                <a:schemeClr val="tx1"/>
              </a:buClr>
              <a:buSzPct val="75000"/>
            </a:pPr>
            <a:r>
              <a:rPr lang="en-US" altLang="en-US"/>
              <a:t>Non-oxidative bacterial killing</a:t>
            </a:r>
          </a:p>
          <a:p>
            <a:pPr lvl="1">
              <a:buClr>
                <a:schemeClr val="tx1"/>
              </a:buClr>
              <a:buSzPct val="75000"/>
              <a:buFontTx/>
              <a:buChar char="•"/>
            </a:pPr>
            <a:r>
              <a:rPr lang="en-US" altLang="en-US"/>
              <a:t>Lysosomal hydrolases (1</a:t>
            </a:r>
            <a:r>
              <a:rPr lang="en-US" altLang="en-US" baseline="30000"/>
              <a:t>o</a:t>
            </a:r>
            <a:r>
              <a:rPr lang="en-US" altLang="en-US"/>
              <a:t> and 2</a:t>
            </a:r>
            <a:r>
              <a:rPr lang="en-US" altLang="en-US" baseline="30000"/>
              <a:t>o</a:t>
            </a:r>
            <a:r>
              <a:rPr lang="en-US" altLang="en-US"/>
              <a:t> granules)</a:t>
            </a:r>
          </a:p>
          <a:p>
            <a:pPr lvl="1">
              <a:buClr>
                <a:schemeClr val="tx1"/>
              </a:buClr>
              <a:buSzPct val="75000"/>
              <a:buFontTx/>
              <a:buChar char="•"/>
            </a:pPr>
            <a:r>
              <a:rPr lang="en-US" altLang="en-US"/>
              <a:t>Bactericidal/permeability-increasing protein</a:t>
            </a:r>
            <a:br>
              <a:rPr lang="en-US" altLang="en-US"/>
            </a:br>
            <a:r>
              <a:rPr lang="en-US" altLang="en-US"/>
              <a:t>(1</a:t>
            </a:r>
            <a:r>
              <a:rPr lang="en-US" altLang="en-US" baseline="30000"/>
              <a:t>o </a:t>
            </a:r>
            <a:r>
              <a:rPr lang="en-US" altLang="en-US"/>
              <a:t>granules - affects Gram-negatives)</a:t>
            </a:r>
          </a:p>
          <a:p>
            <a:pPr lvl="1">
              <a:buClr>
                <a:schemeClr val="tx1"/>
              </a:buClr>
              <a:buSzPct val="75000"/>
              <a:buFontTx/>
              <a:buChar char="•"/>
            </a:pPr>
            <a:r>
              <a:rPr lang="en-US" altLang="en-US"/>
              <a:t>Defensins (1</a:t>
            </a:r>
            <a:r>
              <a:rPr lang="en-US" altLang="en-US" baseline="30000"/>
              <a:t>o </a:t>
            </a:r>
            <a:r>
              <a:rPr lang="en-US" altLang="en-US"/>
              <a:t>granules)</a:t>
            </a:r>
          </a:p>
          <a:p>
            <a:pPr lvl="1">
              <a:buClr>
                <a:schemeClr val="tx1"/>
              </a:buClr>
              <a:buSzPct val="75000"/>
              <a:buFontTx/>
              <a:buChar char="•"/>
            </a:pPr>
            <a:r>
              <a:rPr lang="en-US" altLang="en-US"/>
              <a:t>Lactoferrin (2</a:t>
            </a:r>
            <a:r>
              <a:rPr lang="en-US" altLang="en-US" baseline="30000"/>
              <a:t>o</a:t>
            </a:r>
            <a:r>
              <a:rPr lang="en-US" altLang="en-US"/>
              <a:t> granules - chelates iron)</a:t>
            </a:r>
          </a:p>
          <a:p>
            <a:pPr lvl="1">
              <a:buClr>
                <a:schemeClr val="tx1"/>
              </a:buClr>
              <a:buSzPct val="75000"/>
              <a:buFontTx/>
              <a:buChar char="•"/>
            </a:pPr>
            <a:r>
              <a:rPr lang="en-US" altLang="en-US"/>
              <a:t>Lysozyme (1</a:t>
            </a:r>
            <a:r>
              <a:rPr lang="en-US" altLang="en-US" baseline="30000"/>
              <a:t>o</a:t>
            </a:r>
            <a:r>
              <a:rPr lang="en-US" altLang="en-US"/>
              <a:t> and 2</a:t>
            </a:r>
            <a:r>
              <a:rPr lang="en-US" altLang="en-US" baseline="30000"/>
              <a:t>o</a:t>
            </a:r>
            <a:r>
              <a:rPr lang="en-US" altLang="en-US"/>
              <a:t> granules, lysosomes)</a:t>
            </a:r>
          </a:p>
          <a:p>
            <a:pPr lvl="1">
              <a:buClr>
                <a:schemeClr val="tx1"/>
              </a:buClr>
              <a:buSzPct val="75000"/>
              <a:buFontTx/>
              <a:buChar char="•"/>
            </a:pPr>
            <a:r>
              <a:rPr lang="en-US" altLang="en-US"/>
              <a:t>Bactericidal proteins of eosinophils</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69F85011-979B-51AA-1AE9-205EF0862CDD}"/>
              </a:ext>
            </a:extLst>
          </p:cNvPr>
          <p:cNvSpPr>
            <a:spLocks noChangeArrowheads="1"/>
          </p:cNvSpPr>
          <p:nvPr/>
        </p:nvSpPr>
        <p:spPr bwMode="auto">
          <a:xfrm>
            <a:off x="304800" y="609600"/>
            <a:ext cx="88392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ctr" eaLnBrk="0" hangingPunct="0"/>
            <a:r>
              <a:rPr lang="en-US" altLang="en-US" sz="4400" b="1" baseline="0">
                <a:solidFill>
                  <a:schemeClr val="tx2"/>
                </a:solidFill>
                <a:effectLst>
                  <a:outerShdw blurRad="38100" dist="38100" dir="2700000" algn="tl">
                    <a:srgbClr val="000000"/>
                  </a:outerShdw>
                </a:effectLst>
              </a:rPr>
              <a:t> </a:t>
            </a:r>
            <a:endParaRPr lang="en-US" altLang="en-US" sz="1800" baseline="0">
              <a:solidFill>
                <a:schemeClr val="accent2"/>
              </a:solidFill>
            </a:endParaRPr>
          </a:p>
        </p:txBody>
      </p:sp>
      <p:sp>
        <p:nvSpPr>
          <p:cNvPr id="232451" name="Rectangle 3">
            <a:extLst>
              <a:ext uri="{FF2B5EF4-FFF2-40B4-BE49-F238E27FC236}">
                <a16:creationId xmlns:a16="http://schemas.microsoft.com/office/drawing/2014/main" id="{BFB73B18-4E3D-C939-0876-3E8A04427287}"/>
              </a:ext>
            </a:extLst>
          </p:cNvPr>
          <p:cNvSpPr>
            <a:spLocks noChangeArrowheads="1"/>
          </p:cNvSpPr>
          <p:nvPr/>
        </p:nvSpPr>
        <p:spPr bwMode="auto">
          <a:xfrm>
            <a:off x="273050" y="2133600"/>
            <a:ext cx="84137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1"/>
              </a:buClr>
              <a:buSzPct val="75000"/>
              <a:buFontTx/>
              <a:buChar char="•"/>
            </a:pPr>
            <a:endParaRPr lang="en-US" altLang="en-US" sz="3200" baseline="0"/>
          </a:p>
        </p:txBody>
      </p:sp>
      <p:sp>
        <p:nvSpPr>
          <p:cNvPr id="232452" name="Rectangle 4">
            <a:extLst>
              <a:ext uri="{FF2B5EF4-FFF2-40B4-BE49-F238E27FC236}">
                <a16:creationId xmlns:a16="http://schemas.microsoft.com/office/drawing/2014/main" id="{4DC29743-4B4A-4D08-6536-6E16009ACCBB}"/>
              </a:ext>
            </a:extLst>
          </p:cNvPr>
          <p:cNvSpPr>
            <a:spLocks noGrp="1" noChangeArrowheads="1"/>
          </p:cNvSpPr>
          <p:nvPr>
            <p:ph type="title" idx="4294967295"/>
          </p:nvPr>
        </p:nvSpPr>
        <p:spPr>
          <a:xfrm>
            <a:off x="533400" y="457200"/>
            <a:ext cx="7772400" cy="1143000"/>
          </a:xfrm>
        </p:spPr>
        <p:txBody>
          <a:bodyPr/>
          <a:lstStyle/>
          <a:p>
            <a:r>
              <a:rPr lang="en-US" altLang="en-US" sz="4000"/>
              <a:t>Inflammation</a:t>
            </a:r>
            <a:br>
              <a:rPr lang="en-US" altLang="en-US" sz="4000"/>
            </a:br>
            <a:r>
              <a:rPr lang="en-US" altLang="en-US" sz="3600">
                <a:solidFill>
                  <a:schemeClr val="accent2"/>
                </a:solidFill>
              </a:rPr>
              <a:t>Tissue Injury by Inflammatory Cells</a:t>
            </a:r>
          </a:p>
        </p:txBody>
      </p:sp>
      <p:sp>
        <p:nvSpPr>
          <p:cNvPr id="232453" name="Rectangle 5">
            <a:extLst>
              <a:ext uri="{FF2B5EF4-FFF2-40B4-BE49-F238E27FC236}">
                <a16:creationId xmlns:a16="http://schemas.microsoft.com/office/drawing/2014/main" id="{2764C6DD-BDEE-85F1-6346-4D3C147773E4}"/>
              </a:ext>
            </a:extLst>
          </p:cNvPr>
          <p:cNvSpPr>
            <a:spLocks noGrp="1" noChangeArrowheads="1"/>
          </p:cNvSpPr>
          <p:nvPr>
            <p:ph type="body" idx="4294967295"/>
          </p:nvPr>
        </p:nvSpPr>
        <p:spPr>
          <a:xfrm>
            <a:off x="685800" y="1828800"/>
            <a:ext cx="7772400" cy="4114800"/>
          </a:xfrm>
        </p:spPr>
        <p:txBody>
          <a:bodyPr/>
          <a:lstStyle/>
          <a:p>
            <a:pPr>
              <a:buClr>
                <a:schemeClr val="tx1"/>
              </a:buClr>
              <a:buSzPct val="75000"/>
            </a:pPr>
            <a:r>
              <a:rPr lang="en-US" altLang="en-US"/>
              <a:t>The relatively primitive and non-specific immune effects of polymorphonuclear leukocytes and macrophages upon invading microorganisms are also capable of damaging the host by the extracellular release of enzymes and activated oxygen species</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8B4634C4-9BE1-E587-37A7-3F82F3204BC3}"/>
              </a:ext>
            </a:extLst>
          </p:cNvPr>
          <p:cNvSpPr>
            <a:spLocks noGrp="1" noChangeArrowheads="1"/>
          </p:cNvSpPr>
          <p:nvPr>
            <p:ph type="title"/>
          </p:nvPr>
        </p:nvSpPr>
        <p:spPr/>
        <p:txBody>
          <a:bodyPr/>
          <a:lstStyle/>
          <a:p>
            <a:r>
              <a:rPr lang="en-US" altLang="en-US" sz="4000"/>
              <a:t>Inflammation</a:t>
            </a:r>
            <a:br>
              <a:rPr lang="en-US" altLang="en-US" sz="4000"/>
            </a:br>
            <a:r>
              <a:rPr lang="en-US" altLang="en-US" sz="3600">
                <a:solidFill>
                  <a:schemeClr val="accent2"/>
                </a:solidFill>
              </a:rPr>
              <a:t>Tissue Injury by Inflammatory Cells</a:t>
            </a:r>
          </a:p>
        </p:txBody>
      </p:sp>
      <p:sp>
        <p:nvSpPr>
          <p:cNvPr id="234499" name="Rectangle 3">
            <a:extLst>
              <a:ext uri="{FF2B5EF4-FFF2-40B4-BE49-F238E27FC236}">
                <a16:creationId xmlns:a16="http://schemas.microsoft.com/office/drawing/2014/main" id="{85D27E0C-5200-8EF3-6B31-B4DA7B63F769}"/>
              </a:ext>
            </a:extLst>
          </p:cNvPr>
          <p:cNvSpPr>
            <a:spLocks noGrp="1" noChangeArrowheads="1"/>
          </p:cNvSpPr>
          <p:nvPr>
            <p:ph type="body" idx="1"/>
          </p:nvPr>
        </p:nvSpPr>
        <p:spPr/>
        <p:txBody>
          <a:bodyPr/>
          <a:lstStyle/>
          <a:p>
            <a:pPr>
              <a:buFontTx/>
              <a:buNone/>
            </a:pPr>
            <a:r>
              <a:rPr lang="en-US" altLang="en-US"/>
              <a:t> "Our arsenals for fighting off bacteria are so powerful, and involve so many different defense mechanisms, that we are more in danger from them than from the invaders. We live in the midst of explosive devices; we are mined."</a:t>
            </a:r>
          </a:p>
          <a:p>
            <a:pPr lvl="3"/>
            <a:r>
              <a:rPr lang="en-US" altLang="en-US"/>
              <a:t>Lewis Thomas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1026">
            <a:extLst>
              <a:ext uri="{FF2B5EF4-FFF2-40B4-BE49-F238E27FC236}">
                <a16:creationId xmlns:a16="http://schemas.microsoft.com/office/drawing/2014/main" id="{63F533C8-0A0C-EB2E-3A30-56A054530E9B}"/>
              </a:ext>
            </a:extLst>
          </p:cNvPr>
          <p:cNvSpPr>
            <a:spLocks noChangeArrowheads="1"/>
          </p:cNvSpPr>
          <p:nvPr/>
        </p:nvSpPr>
        <p:spPr bwMode="auto">
          <a:xfrm>
            <a:off x="304800" y="609600"/>
            <a:ext cx="88392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ctr" eaLnBrk="0" hangingPunct="0"/>
            <a:r>
              <a:rPr lang="en-US" altLang="en-US" sz="4400" b="1" baseline="0">
                <a:solidFill>
                  <a:schemeClr val="tx2"/>
                </a:solidFill>
                <a:effectLst>
                  <a:outerShdw blurRad="38100" dist="38100" dir="2700000" algn="tl">
                    <a:srgbClr val="000000"/>
                  </a:outerShdw>
                </a:effectLst>
              </a:rPr>
              <a:t> </a:t>
            </a:r>
            <a:endParaRPr lang="en-US" altLang="en-US" sz="1800" baseline="0">
              <a:solidFill>
                <a:schemeClr val="accent2"/>
              </a:solidFill>
            </a:endParaRPr>
          </a:p>
        </p:txBody>
      </p:sp>
      <p:sp>
        <p:nvSpPr>
          <p:cNvPr id="235523" name="Rectangle 1027">
            <a:extLst>
              <a:ext uri="{FF2B5EF4-FFF2-40B4-BE49-F238E27FC236}">
                <a16:creationId xmlns:a16="http://schemas.microsoft.com/office/drawing/2014/main" id="{706EFDEB-0CE5-09CF-FC04-7DF27BD3661E}"/>
              </a:ext>
            </a:extLst>
          </p:cNvPr>
          <p:cNvSpPr>
            <a:spLocks noChangeArrowheads="1"/>
          </p:cNvSpPr>
          <p:nvPr/>
        </p:nvSpPr>
        <p:spPr bwMode="auto">
          <a:xfrm>
            <a:off x="273050" y="2133600"/>
            <a:ext cx="84137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1"/>
              </a:buClr>
              <a:buSzPct val="75000"/>
              <a:buFontTx/>
              <a:buChar char="•"/>
            </a:pPr>
            <a:endParaRPr lang="en-US" altLang="en-US" sz="3200" baseline="0"/>
          </a:p>
        </p:txBody>
      </p:sp>
      <p:sp>
        <p:nvSpPr>
          <p:cNvPr id="235524" name="Rectangle 1028">
            <a:extLst>
              <a:ext uri="{FF2B5EF4-FFF2-40B4-BE49-F238E27FC236}">
                <a16:creationId xmlns:a16="http://schemas.microsoft.com/office/drawing/2014/main" id="{F9F27A1D-841B-6A1E-CE86-C75921C5323C}"/>
              </a:ext>
            </a:extLst>
          </p:cNvPr>
          <p:cNvSpPr>
            <a:spLocks noGrp="1" noChangeArrowheads="1"/>
          </p:cNvSpPr>
          <p:nvPr>
            <p:ph type="title" idx="4294967295"/>
          </p:nvPr>
        </p:nvSpPr>
        <p:spPr>
          <a:xfrm>
            <a:off x="533400" y="457200"/>
            <a:ext cx="7772400" cy="1143000"/>
          </a:xfrm>
        </p:spPr>
        <p:txBody>
          <a:bodyPr/>
          <a:lstStyle/>
          <a:p>
            <a:r>
              <a:rPr lang="en-US" altLang="en-US" sz="4000"/>
              <a:t>Inflammation</a:t>
            </a:r>
            <a:br>
              <a:rPr lang="en-US" altLang="en-US" sz="4000"/>
            </a:br>
            <a:r>
              <a:rPr lang="en-US" altLang="en-US" sz="3600">
                <a:solidFill>
                  <a:schemeClr val="accent2"/>
                </a:solidFill>
              </a:rPr>
              <a:t>Tissue Injury by Inflammatory Cells</a:t>
            </a:r>
          </a:p>
        </p:txBody>
      </p:sp>
      <p:sp>
        <p:nvSpPr>
          <p:cNvPr id="235525" name="Rectangle 1029">
            <a:extLst>
              <a:ext uri="{FF2B5EF4-FFF2-40B4-BE49-F238E27FC236}">
                <a16:creationId xmlns:a16="http://schemas.microsoft.com/office/drawing/2014/main" id="{E186AF0C-1939-A3DB-1364-C22526871F93}"/>
              </a:ext>
            </a:extLst>
          </p:cNvPr>
          <p:cNvSpPr>
            <a:spLocks noGrp="1" noChangeArrowheads="1"/>
          </p:cNvSpPr>
          <p:nvPr>
            <p:ph type="body" idx="4294967295"/>
          </p:nvPr>
        </p:nvSpPr>
        <p:spPr>
          <a:xfrm>
            <a:off x="685800" y="1828800"/>
            <a:ext cx="7772400" cy="4114800"/>
          </a:xfrm>
        </p:spPr>
        <p:txBody>
          <a:bodyPr/>
          <a:lstStyle/>
          <a:p>
            <a:pPr>
              <a:buClr>
                <a:schemeClr val="tx1"/>
              </a:buClr>
              <a:buSzPct val="75000"/>
            </a:pPr>
            <a:r>
              <a:rPr lang="en-US" altLang="en-US"/>
              <a:t>Activated oxygen species</a:t>
            </a:r>
          </a:p>
          <a:p>
            <a:pPr lvl="1">
              <a:buClr>
                <a:schemeClr val="tx1"/>
              </a:buClr>
              <a:buSzPct val="75000"/>
              <a:buFontTx/>
              <a:buChar char="•"/>
            </a:pPr>
            <a:r>
              <a:rPr lang="en-US" altLang="en-US"/>
              <a:t>Can migrate through intact plasma membranes</a:t>
            </a:r>
          </a:p>
          <a:p>
            <a:pPr lvl="1">
              <a:buClr>
                <a:schemeClr val="tx1"/>
              </a:buClr>
              <a:buSzPct val="75000"/>
              <a:buFontTx/>
              <a:buChar char="•"/>
            </a:pPr>
            <a:r>
              <a:rPr lang="en-US" altLang="en-US"/>
              <a:t>Initiate lipid peroxidation</a:t>
            </a:r>
          </a:p>
          <a:p>
            <a:pPr lvl="1">
              <a:buClr>
                <a:schemeClr val="tx1"/>
              </a:buClr>
              <a:buSzPct val="75000"/>
              <a:buFontTx/>
              <a:buChar char="•"/>
            </a:pPr>
            <a:r>
              <a:rPr lang="en-US" altLang="en-US"/>
              <a:t>React with DNA</a:t>
            </a:r>
          </a:p>
          <a:p>
            <a:pPr lvl="1">
              <a:buClr>
                <a:schemeClr val="tx1"/>
              </a:buClr>
              <a:buSzPct val="75000"/>
              <a:buFontTx/>
              <a:buChar char="•"/>
            </a:pPr>
            <a:r>
              <a:rPr lang="en-US" altLang="en-US"/>
              <a:t>Oxidize sulfhydryl groups of proteins</a:t>
            </a:r>
          </a:p>
          <a:p>
            <a:pPr lvl="1">
              <a:buClr>
                <a:schemeClr val="tx1"/>
              </a:buClr>
              <a:buSzPct val="75000"/>
              <a:buFontTx/>
              <a:buChar char="•"/>
            </a:pPr>
            <a:r>
              <a:rPr lang="en-US" altLang="en-US"/>
              <a:t>Degrade extracellular matrix components</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a:extLst>
              <a:ext uri="{FF2B5EF4-FFF2-40B4-BE49-F238E27FC236}">
                <a16:creationId xmlns:a16="http://schemas.microsoft.com/office/drawing/2014/main" id="{B79526A0-E413-E2AD-EB81-9324700DBBA4}"/>
              </a:ext>
            </a:extLst>
          </p:cNvPr>
          <p:cNvSpPr>
            <a:spLocks noChangeArrowheads="1"/>
          </p:cNvSpPr>
          <p:nvPr/>
        </p:nvSpPr>
        <p:spPr bwMode="auto">
          <a:xfrm>
            <a:off x="304800" y="609600"/>
            <a:ext cx="88392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ctr" eaLnBrk="0" hangingPunct="0"/>
            <a:r>
              <a:rPr lang="en-US" altLang="en-US" sz="4400" b="1" baseline="0">
                <a:solidFill>
                  <a:schemeClr val="tx2"/>
                </a:solidFill>
                <a:effectLst>
                  <a:outerShdw blurRad="38100" dist="38100" dir="2700000" algn="tl">
                    <a:srgbClr val="000000"/>
                  </a:outerShdw>
                </a:effectLst>
              </a:rPr>
              <a:t> </a:t>
            </a:r>
            <a:endParaRPr lang="en-US" altLang="en-US" sz="1800" baseline="0">
              <a:solidFill>
                <a:schemeClr val="accent2"/>
              </a:solidFill>
            </a:endParaRPr>
          </a:p>
        </p:txBody>
      </p:sp>
      <p:sp>
        <p:nvSpPr>
          <p:cNvPr id="237571" name="Rectangle 3">
            <a:extLst>
              <a:ext uri="{FF2B5EF4-FFF2-40B4-BE49-F238E27FC236}">
                <a16:creationId xmlns:a16="http://schemas.microsoft.com/office/drawing/2014/main" id="{88313A12-E4D8-28C0-C9AE-53F094429A24}"/>
              </a:ext>
            </a:extLst>
          </p:cNvPr>
          <p:cNvSpPr>
            <a:spLocks noChangeArrowheads="1"/>
          </p:cNvSpPr>
          <p:nvPr/>
        </p:nvSpPr>
        <p:spPr bwMode="auto">
          <a:xfrm>
            <a:off x="273050" y="2133600"/>
            <a:ext cx="84137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1"/>
              </a:buClr>
              <a:buSzPct val="75000"/>
              <a:buFontTx/>
              <a:buChar char="•"/>
            </a:pPr>
            <a:endParaRPr lang="en-US" altLang="en-US" sz="3200" baseline="0"/>
          </a:p>
        </p:txBody>
      </p:sp>
      <p:sp>
        <p:nvSpPr>
          <p:cNvPr id="237572" name="Rectangle 4">
            <a:extLst>
              <a:ext uri="{FF2B5EF4-FFF2-40B4-BE49-F238E27FC236}">
                <a16:creationId xmlns:a16="http://schemas.microsoft.com/office/drawing/2014/main" id="{686AB0D9-4BC6-EB35-F2B5-D86596CDB01F}"/>
              </a:ext>
            </a:extLst>
          </p:cNvPr>
          <p:cNvSpPr>
            <a:spLocks noGrp="1" noChangeArrowheads="1"/>
          </p:cNvSpPr>
          <p:nvPr>
            <p:ph type="title" idx="4294967295"/>
          </p:nvPr>
        </p:nvSpPr>
        <p:spPr>
          <a:xfrm>
            <a:off x="533400" y="457200"/>
            <a:ext cx="7772400" cy="1143000"/>
          </a:xfrm>
        </p:spPr>
        <p:txBody>
          <a:bodyPr/>
          <a:lstStyle/>
          <a:p>
            <a:r>
              <a:rPr lang="en-US" altLang="en-US" sz="4000"/>
              <a:t>Inflammation</a:t>
            </a:r>
            <a:br>
              <a:rPr lang="en-US" altLang="en-US" sz="4000"/>
            </a:br>
            <a:r>
              <a:rPr lang="en-US" altLang="en-US" sz="3600">
                <a:solidFill>
                  <a:schemeClr val="accent2"/>
                </a:solidFill>
              </a:rPr>
              <a:t>Tissue Injury by Inflammatory Cells</a:t>
            </a:r>
          </a:p>
        </p:txBody>
      </p:sp>
      <p:sp>
        <p:nvSpPr>
          <p:cNvPr id="237573" name="Rectangle 5">
            <a:extLst>
              <a:ext uri="{FF2B5EF4-FFF2-40B4-BE49-F238E27FC236}">
                <a16:creationId xmlns:a16="http://schemas.microsoft.com/office/drawing/2014/main" id="{7D33D7B4-23AF-208B-9C4D-891BB2EC2236}"/>
              </a:ext>
            </a:extLst>
          </p:cNvPr>
          <p:cNvSpPr>
            <a:spLocks noGrp="1" noChangeArrowheads="1"/>
          </p:cNvSpPr>
          <p:nvPr>
            <p:ph type="body" idx="4294967295"/>
          </p:nvPr>
        </p:nvSpPr>
        <p:spPr>
          <a:xfrm>
            <a:off x="685800" y="1828800"/>
            <a:ext cx="7772400" cy="4114800"/>
          </a:xfrm>
        </p:spPr>
        <p:txBody>
          <a:bodyPr/>
          <a:lstStyle/>
          <a:p>
            <a:pPr>
              <a:buClr>
                <a:schemeClr val="tx1"/>
              </a:buClr>
              <a:buSzPct val="75000"/>
            </a:pPr>
            <a:r>
              <a:rPr lang="en-US" altLang="en-US"/>
              <a:t>Lysosomal enzymes</a:t>
            </a:r>
          </a:p>
          <a:p>
            <a:pPr lvl="1">
              <a:buClr>
                <a:schemeClr val="tx1"/>
              </a:buClr>
              <a:buSzPct val="75000"/>
              <a:buFontTx/>
              <a:buChar char="•"/>
            </a:pPr>
            <a:r>
              <a:rPr lang="en-US" altLang="en-US"/>
              <a:t>Since these enzymes are used to degrade microorganisms in lysosomes, obviously they could damage tissue in the extracellular environment</a:t>
            </a:r>
          </a:p>
          <a:p>
            <a:pPr lvl="1">
              <a:buClr>
                <a:schemeClr val="tx1"/>
              </a:buClr>
              <a:buSzPct val="75000"/>
              <a:buFontTx/>
              <a:buChar char="•"/>
            </a:pPr>
            <a:r>
              <a:rPr lang="en-US" altLang="en-US"/>
              <a:t>Usually protease activity is controlled by a variety of anti-proteases present in plasma (</a:t>
            </a:r>
            <a:r>
              <a:rPr lang="en-US" altLang="en-US">
                <a:latin typeface="Symbol" pitchFamily="2" charset="2"/>
              </a:rPr>
              <a:t>a</a:t>
            </a:r>
            <a:r>
              <a:rPr lang="en-US" altLang="en-US" baseline="-25000"/>
              <a:t>1</a:t>
            </a:r>
            <a:r>
              <a:rPr lang="en-US" altLang="en-US"/>
              <a:t>-anti-trypsin, </a:t>
            </a:r>
            <a:r>
              <a:rPr lang="en-US" altLang="en-US">
                <a:latin typeface="Symbol" pitchFamily="2" charset="2"/>
              </a:rPr>
              <a:t>a</a:t>
            </a:r>
            <a:r>
              <a:rPr lang="en-US" altLang="en-US" baseline="-25000"/>
              <a:t>2</a:t>
            </a:r>
            <a:r>
              <a:rPr lang="en-US" altLang="en-US"/>
              <a:t>-macroglobulin, </a:t>
            </a:r>
            <a:r>
              <a:rPr lang="en-US" altLang="en-US" i="1"/>
              <a:t>etc</a:t>
            </a:r>
            <a:r>
              <a:rPr lang="en-US" altLang="en-US"/>
              <a:t>.)</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BD31F1D6-6E79-BDC6-45CD-22D2737F4189}"/>
              </a:ext>
            </a:extLst>
          </p:cNvPr>
          <p:cNvSpPr>
            <a:spLocks noChangeArrowheads="1"/>
          </p:cNvSpPr>
          <p:nvPr/>
        </p:nvSpPr>
        <p:spPr bwMode="auto">
          <a:xfrm>
            <a:off x="304800" y="609600"/>
            <a:ext cx="88392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ctr" eaLnBrk="0" hangingPunct="0"/>
            <a:r>
              <a:rPr lang="en-US" altLang="en-US" sz="4400" b="1" baseline="0">
                <a:solidFill>
                  <a:schemeClr val="tx2"/>
                </a:solidFill>
                <a:effectLst>
                  <a:outerShdw blurRad="38100" dist="38100" dir="2700000" algn="tl">
                    <a:srgbClr val="000000"/>
                  </a:outerShdw>
                </a:effectLst>
              </a:rPr>
              <a:t> </a:t>
            </a:r>
            <a:endParaRPr lang="en-US" altLang="en-US" sz="1800" baseline="0">
              <a:solidFill>
                <a:schemeClr val="accent2"/>
              </a:solidFill>
            </a:endParaRPr>
          </a:p>
        </p:txBody>
      </p:sp>
      <p:sp>
        <p:nvSpPr>
          <p:cNvPr id="239619" name="Rectangle 3">
            <a:extLst>
              <a:ext uri="{FF2B5EF4-FFF2-40B4-BE49-F238E27FC236}">
                <a16:creationId xmlns:a16="http://schemas.microsoft.com/office/drawing/2014/main" id="{260791EA-41F1-1F5A-3D93-8AF16D98B93C}"/>
              </a:ext>
            </a:extLst>
          </p:cNvPr>
          <p:cNvSpPr>
            <a:spLocks noChangeArrowheads="1"/>
          </p:cNvSpPr>
          <p:nvPr/>
        </p:nvSpPr>
        <p:spPr bwMode="auto">
          <a:xfrm>
            <a:off x="273050" y="2133600"/>
            <a:ext cx="84137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1"/>
              </a:buClr>
              <a:buSzPct val="75000"/>
              <a:buFontTx/>
              <a:buChar char="•"/>
            </a:pPr>
            <a:endParaRPr lang="en-US" altLang="en-US" sz="3200" baseline="0"/>
          </a:p>
        </p:txBody>
      </p:sp>
      <p:sp>
        <p:nvSpPr>
          <p:cNvPr id="239620" name="Rectangle 4">
            <a:extLst>
              <a:ext uri="{FF2B5EF4-FFF2-40B4-BE49-F238E27FC236}">
                <a16:creationId xmlns:a16="http://schemas.microsoft.com/office/drawing/2014/main" id="{14C46847-86A3-55B7-BBD7-F974D656F1D7}"/>
              </a:ext>
            </a:extLst>
          </p:cNvPr>
          <p:cNvSpPr>
            <a:spLocks noGrp="1" noChangeArrowheads="1"/>
          </p:cNvSpPr>
          <p:nvPr>
            <p:ph type="title" idx="4294967295"/>
          </p:nvPr>
        </p:nvSpPr>
        <p:spPr>
          <a:xfrm>
            <a:off x="533400" y="457200"/>
            <a:ext cx="7772400" cy="1143000"/>
          </a:xfrm>
        </p:spPr>
        <p:txBody>
          <a:bodyPr/>
          <a:lstStyle/>
          <a:p>
            <a:r>
              <a:rPr lang="en-US" altLang="en-US" sz="4000"/>
              <a:t>Inflammation</a:t>
            </a:r>
            <a:br>
              <a:rPr lang="en-US" altLang="en-US" sz="4000"/>
            </a:br>
            <a:r>
              <a:rPr lang="en-US" altLang="en-US" sz="3600">
                <a:solidFill>
                  <a:schemeClr val="accent2"/>
                </a:solidFill>
              </a:rPr>
              <a:t>Tissue Injury by Inflammatory Cells</a:t>
            </a:r>
          </a:p>
        </p:txBody>
      </p:sp>
      <p:sp>
        <p:nvSpPr>
          <p:cNvPr id="239621" name="Rectangle 5">
            <a:extLst>
              <a:ext uri="{FF2B5EF4-FFF2-40B4-BE49-F238E27FC236}">
                <a16:creationId xmlns:a16="http://schemas.microsoft.com/office/drawing/2014/main" id="{ABC89994-F564-BFD5-84D8-C15081581161}"/>
              </a:ext>
            </a:extLst>
          </p:cNvPr>
          <p:cNvSpPr>
            <a:spLocks noGrp="1" noChangeArrowheads="1"/>
          </p:cNvSpPr>
          <p:nvPr>
            <p:ph type="body" idx="4294967295"/>
          </p:nvPr>
        </p:nvSpPr>
        <p:spPr>
          <a:xfrm>
            <a:off x="685800" y="1828800"/>
            <a:ext cx="7772400" cy="4114800"/>
          </a:xfrm>
        </p:spPr>
        <p:txBody>
          <a:bodyPr/>
          <a:lstStyle/>
          <a:p>
            <a:pPr>
              <a:buClr>
                <a:schemeClr val="tx1"/>
              </a:buClr>
              <a:buSzPct val="75000"/>
            </a:pPr>
            <a:endParaRPr lang="en-US" altLang="en-US"/>
          </a:p>
        </p:txBody>
      </p:sp>
      <p:pic>
        <p:nvPicPr>
          <p:cNvPr id="239622" name="Picture 6">
            <a:extLst>
              <a:ext uri="{FF2B5EF4-FFF2-40B4-BE49-F238E27FC236}">
                <a16:creationId xmlns:a16="http://schemas.microsoft.com/office/drawing/2014/main" id="{C8473AA2-6DB7-B7FC-AD60-AE520AC26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76400"/>
            <a:ext cx="3581400" cy="495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050">
            <a:extLst>
              <a:ext uri="{FF2B5EF4-FFF2-40B4-BE49-F238E27FC236}">
                <a16:creationId xmlns:a16="http://schemas.microsoft.com/office/drawing/2014/main" id="{E2BAD72E-D906-E179-CC2A-D93D5E52AB41}"/>
              </a:ext>
            </a:extLst>
          </p:cNvPr>
          <p:cNvSpPr>
            <a:spLocks noChangeArrowheads="1"/>
          </p:cNvSpPr>
          <p:nvPr/>
        </p:nvSpPr>
        <p:spPr bwMode="auto">
          <a:xfrm>
            <a:off x="304800" y="609600"/>
            <a:ext cx="88392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ctr" eaLnBrk="0" hangingPunct="0"/>
            <a:r>
              <a:rPr lang="en-US" altLang="en-US" sz="4400" b="1" baseline="0">
                <a:solidFill>
                  <a:schemeClr val="tx2"/>
                </a:solidFill>
                <a:effectLst>
                  <a:outerShdw blurRad="38100" dist="38100" dir="2700000" algn="tl">
                    <a:srgbClr val="000000"/>
                  </a:outerShdw>
                </a:effectLst>
              </a:rPr>
              <a:t> </a:t>
            </a:r>
            <a:endParaRPr lang="en-US" altLang="en-US" sz="1800" baseline="0">
              <a:solidFill>
                <a:schemeClr val="accent2"/>
              </a:solidFill>
            </a:endParaRPr>
          </a:p>
        </p:txBody>
      </p:sp>
      <p:sp>
        <p:nvSpPr>
          <p:cNvPr id="241667" name="Rectangle 2051">
            <a:extLst>
              <a:ext uri="{FF2B5EF4-FFF2-40B4-BE49-F238E27FC236}">
                <a16:creationId xmlns:a16="http://schemas.microsoft.com/office/drawing/2014/main" id="{79F62CC4-1B7B-7136-FEE8-75D8E84E2DF4}"/>
              </a:ext>
            </a:extLst>
          </p:cNvPr>
          <p:cNvSpPr>
            <a:spLocks noChangeArrowheads="1"/>
          </p:cNvSpPr>
          <p:nvPr/>
        </p:nvSpPr>
        <p:spPr bwMode="auto">
          <a:xfrm>
            <a:off x="273050" y="2133600"/>
            <a:ext cx="84137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1"/>
              </a:buClr>
              <a:buSzPct val="75000"/>
              <a:buFontTx/>
              <a:buChar char="•"/>
            </a:pPr>
            <a:endParaRPr lang="en-US" altLang="en-US" sz="3200" baseline="0"/>
          </a:p>
        </p:txBody>
      </p:sp>
      <p:sp>
        <p:nvSpPr>
          <p:cNvPr id="241668" name="Rectangle 2052">
            <a:extLst>
              <a:ext uri="{FF2B5EF4-FFF2-40B4-BE49-F238E27FC236}">
                <a16:creationId xmlns:a16="http://schemas.microsoft.com/office/drawing/2014/main" id="{E4F9CE0C-DBE4-ED33-54DE-97B332E2275D}"/>
              </a:ext>
            </a:extLst>
          </p:cNvPr>
          <p:cNvSpPr>
            <a:spLocks noGrp="1" noChangeArrowheads="1"/>
          </p:cNvSpPr>
          <p:nvPr>
            <p:ph type="title" idx="4294967295"/>
          </p:nvPr>
        </p:nvSpPr>
        <p:spPr>
          <a:xfrm>
            <a:off x="533400" y="457200"/>
            <a:ext cx="7772400" cy="1143000"/>
          </a:xfrm>
        </p:spPr>
        <p:txBody>
          <a:bodyPr/>
          <a:lstStyle/>
          <a:p>
            <a:r>
              <a:rPr lang="en-US" altLang="en-US" sz="4000"/>
              <a:t>Inflammation</a:t>
            </a:r>
            <a:br>
              <a:rPr lang="en-US" altLang="en-US" sz="4000"/>
            </a:br>
            <a:r>
              <a:rPr lang="en-US" altLang="en-US" sz="3600">
                <a:solidFill>
                  <a:schemeClr val="accent2"/>
                </a:solidFill>
              </a:rPr>
              <a:t>Tissue Injury by Inflammatory Cells</a:t>
            </a:r>
          </a:p>
        </p:txBody>
      </p:sp>
      <p:sp>
        <p:nvSpPr>
          <p:cNvPr id="241669" name="Rectangle 2053">
            <a:extLst>
              <a:ext uri="{FF2B5EF4-FFF2-40B4-BE49-F238E27FC236}">
                <a16:creationId xmlns:a16="http://schemas.microsoft.com/office/drawing/2014/main" id="{B4427E28-BD18-1AF4-D39F-7801526B0FA4}"/>
              </a:ext>
            </a:extLst>
          </p:cNvPr>
          <p:cNvSpPr>
            <a:spLocks noGrp="1" noChangeArrowheads="1"/>
          </p:cNvSpPr>
          <p:nvPr>
            <p:ph type="body" idx="4294967295"/>
          </p:nvPr>
        </p:nvSpPr>
        <p:spPr>
          <a:xfrm>
            <a:off x="685800" y="1828800"/>
            <a:ext cx="7772400" cy="4114800"/>
          </a:xfrm>
        </p:spPr>
        <p:txBody>
          <a:bodyPr/>
          <a:lstStyle/>
          <a:p>
            <a:pPr>
              <a:buClr>
                <a:schemeClr val="tx1"/>
              </a:buClr>
              <a:buSzPct val="75000"/>
            </a:pPr>
            <a:r>
              <a:rPr lang="en-US" altLang="en-US"/>
              <a:t>Phagocytic cell adherence</a:t>
            </a:r>
          </a:p>
          <a:p>
            <a:pPr lvl="1">
              <a:buClr>
                <a:schemeClr val="tx1"/>
              </a:buClr>
              <a:buSzPct val="75000"/>
              <a:buFontTx/>
              <a:buChar char="•"/>
            </a:pPr>
            <a:r>
              <a:rPr lang="en-US" altLang="en-US"/>
              <a:t>Adherence to basement membranes, other components of the extracellular matrix and other cells by phagocytes enhances the damage caused by reactive oxygen species and lysozyme, because normal inhibitors present in plasma cannot gain access to that space by virtue of the phagocytic cell adherence</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a:extLst>
              <a:ext uri="{FF2B5EF4-FFF2-40B4-BE49-F238E27FC236}">
                <a16:creationId xmlns:a16="http://schemas.microsoft.com/office/drawing/2014/main" id="{8234DCD8-997A-6DCF-DB78-5B9848CBA879}"/>
              </a:ext>
            </a:extLst>
          </p:cNvPr>
          <p:cNvSpPr>
            <a:spLocks noChangeArrowheads="1"/>
          </p:cNvSpPr>
          <p:nvPr/>
        </p:nvSpPr>
        <p:spPr bwMode="auto">
          <a:xfrm>
            <a:off x="304800" y="609600"/>
            <a:ext cx="88392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ctr" eaLnBrk="0" hangingPunct="0"/>
            <a:r>
              <a:rPr lang="en-US" altLang="en-US" sz="4400" b="1" baseline="0">
                <a:solidFill>
                  <a:schemeClr val="tx2"/>
                </a:solidFill>
                <a:effectLst>
                  <a:outerShdw blurRad="38100" dist="38100" dir="2700000" algn="tl">
                    <a:srgbClr val="000000"/>
                  </a:outerShdw>
                </a:effectLst>
              </a:rPr>
              <a:t> </a:t>
            </a:r>
            <a:endParaRPr lang="en-US" altLang="en-US" sz="1800" baseline="0">
              <a:solidFill>
                <a:schemeClr val="accent2"/>
              </a:solidFill>
            </a:endParaRPr>
          </a:p>
        </p:txBody>
      </p:sp>
      <p:sp>
        <p:nvSpPr>
          <p:cNvPr id="243715" name="Rectangle 3">
            <a:extLst>
              <a:ext uri="{FF2B5EF4-FFF2-40B4-BE49-F238E27FC236}">
                <a16:creationId xmlns:a16="http://schemas.microsoft.com/office/drawing/2014/main" id="{95B06A56-BE6D-5A63-45D2-8D245790E118}"/>
              </a:ext>
            </a:extLst>
          </p:cNvPr>
          <p:cNvSpPr>
            <a:spLocks noChangeArrowheads="1"/>
          </p:cNvSpPr>
          <p:nvPr/>
        </p:nvSpPr>
        <p:spPr bwMode="auto">
          <a:xfrm>
            <a:off x="273050" y="2133600"/>
            <a:ext cx="84137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1"/>
              </a:buClr>
              <a:buSzPct val="75000"/>
              <a:buFontTx/>
              <a:buChar char="•"/>
            </a:pPr>
            <a:endParaRPr lang="en-US" altLang="en-US" sz="3200" baseline="0"/>
          </a:p>
        </p:txBody>
      </p:sp>
      <p:sp>
        <p:nvSpPr>
          <p:cNvPr id="243716" name="Rectangle 4">
            <a:extLst>
              <a:ext uri="{FF2B5EF4-FFF2-40B4-BE49-F238E27FC236}">
                <a16:creationId xmlns:a16="http://schemas.microsoft.com/office/drawing/2014/main" id="{DAAAA6D8-BDDD-02C3-ABEC-1982D1A440A8}"/>
              </a:ext>
            </a:extLst>
          </p:cNvPr>
          <p:cNvSpPr>
            <a:spLocks noGrp="1" noChangeArrowheads="1"/>
          </p:cNvSpPr>
          <p:nvPr>
            <p:ph type="title" idx="4294967295"/>
          </p:nvPr>
        </p:nvSpPr>
        <p:spPr>
          <a:xfrm>
            <a:off x="533400" y="457200"/>
            <a:ext cx="7772400" cy="1143000"/>
          </a:xfrm>
        </p:spPr>
        <p:txBody>
          <a:bodyPr/>
          <a:lstStyle/>
          <a:p>
            <a:r>
              <a:rPr lang="en-US" altLang="en-US" sz="4000"/>
              <a:t>Inflammation</a:t>
            </a:r>
            <a:br>
              <a:rPr lang="en-US" altLang="en-US" sz="4000"/>
            </a:br>
            <a:r>
              <a:rPr lang="en-US" altLang="en-US" sz="3600">
                <a:solidFill>
                  <a:schemeClr val="accent2"/>
                </a:solidFill>
              </a:rPr>
              <a:t>Tissue Injury by Inflammatory Cells</a:t>
            </a:r>
          </a:p>
        </p:txBody>
      </p:sp>
      <p:sp>
        <p:nvSpPr>
          <p:cNvPr id="243717" name="Rectangle 5">
            <a:extLst>
              <a:ext uri="{FF2B5EF4-FFF2-40B4-BE49-F238E27FC236}">
                <a16:creationId xmlns:a16="http://schemas.microsoft.com/office/drawing/2014/main" id="{166AF263-230E-A065-800D-490739DDB5D8}"/>
              </a:ext>
            </a:extLst>
          </p:cNvPr>
          <p:cNvSpPr>
            <a:spLocks noGrp="1" noChangeArrowheads="1"/>
          </p:cNvSpPr>
          <p:nvPr>
            <p:ph type="body" idx="4294967295"/>
          </p:nvPr>
        </p:nvSpPr>
        <p:spPr>
          <a:xfrm>
            <a:off x="685800" y="1828800"/>
            <a:ext cx="7772400" cy="4114800"/>
          </a:xfrm>
        </p:spPr>
        <p:txBody>
          <a:bodyPr/>
          <a:lstStyle/>
          <a:p>
            <a:pPr>
              <a:buClr>
                <a:schemeClr val="tx1"/>
              </a:buClr>
              <a:buSzPct val="75000"/>
            </a:pPr>
            <a:endParaRPr lang="en-US" altLang="en-US"/>
          </a:p>
        </p:txBody>
      </p:sp>
      <p:pic>
        <p:nvPicPr>
          <p:cNvPr id="243718" name="Picture 6">
            <a:extLst>
              <a:ext uri="{FF2B5EF4-FFF2-40B4-BE49-F238E27FC236}">
                <a16:creationId xmlns:a16="http://schemas.microsoft.com/office/drawing/2014/main" id="{5ADC52FA-B45F-965D-8BEB-83553CF17667}"/>
              </a:ext>
            </a:extLst>
          </p:cNvPr>
          <p:cNvPicPr>
            <a:picLocks noChangeAspect="1" noChangeArrowheads="1"/>
          </p:cNvPicPr>
          <p:nvPr/>
        </p:nvPicPr>
        <p:blipFill>
          <a:blip r:embed="rId3">
            <a:lum bright="10000" contrast="4000"/>
            <a:extLst>
              <a:ext uri="{28A0092B-C50C-407E-A947-70E740481C1C}">
                <a14:useLocalDpi xmlns:a14="http://schemas.microsoft.com/office/drawing/2010/main" val="0"/>
              </a:ext>
            </a:extLst>
          </a:blip>
          <a:srcRect/>
          <a:stretch>
            <a:fillRect/>
          </a:stretch>
        </p:blipFill>
        <p:spPr bwMode="auto">
          <a:xfrm>
            <a:off x="1066800" y="1600200"/>
            <a:ext cx="7086600" cy="463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DABC62C8-525E-8244-968B-235AAFDB9A26}"/>
              </a:ext>
            </a:extLst>
          </p:cNvPr>
          <p:cNvSpPr>
            <a:spLocks noGrp="1" noChangeArrowheads="1"/>
          </p:cNvSpPr>
          <p:nvPr>
            <p:ph type="title"/>
          </p:nvPr>
        </p:nvSpPr>
        <p:spPr>
          <a:xfrm>
            <a:off x="457200" y="457200"/>
            <a:ext cx="8458200" cy="1295400"/>
          </a:xfrm>
          <a:noFill/>
          <a:ln/>
        </p:spPr>
        <p:txBody>
          <a:bodyPr lIns="90488" tIns="44450" rIns="90488" bIns="44450" anchor="b"/>
          <a:lstStyle/>
          <a:p>
            <a:r>
              <a:rPr lang="en-US" altLang="en-US"/>
              <a:t>Inflammation</a:t>
            </a:r>
            <a:r>
              <a:rPr lang="en-US" altLang="en-US" b="1">
                <a:solidFill>
                  <a:schemeClr val="hlink"/>
                </a:solidFill>
              </a:rPr>
              <a:t> </a:t>
            </a:r>
            <a:br>
              <a:rPr lang="en-US" altLang="en-US" b="1">
                <a:solidFill>
                  <a:schemeClr val="hlink"/>
                </a:solidFill>
              </a:rPr>
            </a:br>
            <a:r>
              <a:rPr lang="en-US" altLang="en-US" sz="3600">
                <a:solidFill>
                  <a:schemeClr val="accent2"/>
                </a:solidFill>
              </a:rPr>
              <a:t>Cardinal Signs</a:t>
            </a:r>
            <a:r>
              <a:rPr lang="en-US" altLang="en-US" sz="3600">
                <a:solidFill>
                  <a:schemeClr val="hlink"/>
                </a:solidFill>
              </a:rPr>
              <a:t> </a:t>
            </a:r>
            <a:endParaRPr lang="en-US" altLang="en-US" b="1">
              <a:solidFill>
                <a:schemeClr val="hlink"/>
              </a:solidFill>
            </a:endParaRPr>
          </a:p>
        </p:txBody>
      </p:sp>
      <p:sp>
        <p:nvSpPr>
          <p:cNvPr id="55299" name="Rectangle 3">
            <a:extLst>
              <a:ext uri="{FF2B5EF4-FFF2-40B4-BE49-F238E27FC236}">
                <a16:creationId xmlns:a16="http://schemas.microsoft.com/office/drawing/2014/main" id="{33712A24-B563-9327-A974-984B8DEABCA8}"/>
              </a:ext>
            </a:extLst>
          </p:cNvPr>
          <p:cNvSpPr>
            <a:spLocks noGrp="1" noChangeArrowheads="1"/>
          </p:cNvSpPr>
          <p:nvPr>
            <p:ph type="body" idx="1"/>
          </p:nvPr>
        </p:nvSpPr>
        <p:spPr>
          <a:xfrm>
            <a:off x="1066800" y="1676400"/>
            <a:ext cx="6934200" cy="4114800"/>
          </a:xfrm>
          <a:ln/>
        </p:spPr>
        <p:txBody>
          <a:bodyPr lIns="90488" tIns="44450" rIns="90488" bIns="44450"/>
          <a:lstStyle/>
          <a:p>
            <a:pPr>
              <a:buFontTx/>
              <a:buNone/>
            </a:pPr>
            <a:endParaRPr lang="en-US" altLang="en-US" sz="3600" b="1">
              <a:effectLst>
                <a:outerShdw blurRad="38100" dist="38100" dir="2700000" algn="tl">
                  <a:srgbClr val="000000"/>
                </a:outerShdw>
              </a:effectLst>
            </a:endParaRPr>
          </a:p>
        </p:txBody>
      </p:sp>
      <p:pic>
        <p:nvPicPr>
          <p:cNvPr id="55301" name="Picture 5">
            <a:extLst>
              <a:ext uri="{FF2B5EF4-FFF2-40B4-BE49-F238E27FC236}">
                <a16:creationId xmlns:a16="http://schemas.microsoft.com/office/drawing/2014/main" id="{D16937C0-D5DA-2E11-B631-62517E327C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752600"/>
            <a:ext cx="6781800" cy="4395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1026">
            <a:extLst>
              <a:ext uri="{FF2B5EF4-FFF2-40B4-BE49-F238E27FC236}">
                <a16:creationId xmlns:a16="http://schemas.microsoft.com/office/drawing/2014/main" id="{F4A50F8A-01A8-25C0-EA5B-C030C489DC97}"/>
              </a:ext>
            </a:extLst>
          </p:cNvPr>
          <p:cNvSpPr>
            <a:spLocks noChangeArrowheads="1"/>
          </p:cNvSpPr>
          <p:nvPr/>
        </p:nvSpPr>
        <p:spPr bwMode="auto">
          <a:xfrm>
            <a:off x="304800" y="609600"/>
            <a:ext cx="88392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ctr" eaLnBrk="0" hangingPunct="0"/>
            <a:r>
              <a:rPr lang="en-US" altLang="en-US" sz="4400" b="1" baseline="0">
                <a:solidFill>
                  <a:schemeClr val="tx2"/>
                </a:solidFill>
                <a:effectLst>
                  <a:outerShdw blurRad="38100" dist="38100" dir="2700000" algn="tl">
                    <a:srgbClr val="000000"/>
                  </a:outerShdw>
                </a:effectLst>
              </a:rPr>
              <a:t> </a:t>
            </a:r>
            <a:endParaRPr lang="en-US" altLang="en-US" sz="1800" baseline="0">
              <a:solidFill>
                <a:schemeClr val="accent2"/>
              </a:solidFill>
            </a:endParaRPr>
          </a:p>
        </p:txBody>
      </p:sp>
      <p:sp>
        <p:nvSpPr>
          <p:cNvPr id="245763" name="Rectangle 1027">
            <a:extLst>
              <a:ext uri="{FF2B5EF4-FFF2-40B4-BE49-F238E27FC236}">
                <a16:creationId xmlns:a16="http://schemas.microsoft.com/office/drawing/2014/main" id="{595C844A-A67F-E633-65EB-819A106F95FC}"/>
              </a:ext>
            </a:extLst>
          </p:cNvPr>
          <p:cNvSpPr>
            <a:spLocks noChangeArrowheads="1"/>
          </p:cNvSpPr>
          <p:nvPr/>
        </p:nvSpPr>
        <p:spPr bwMode="auto">
          <a:xfrm>
            <a:off x="273050" y="2133600"/>
            <a:ext cx="84137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1"/>
              </a:buClr>
              <a:buSzPct val="75000"/>
              <a:buFontTx/>
              <a:buChar char="•"/>
            </a:pPr>
            <a:endParaRPr lang="en-US" altLang="en-US" sz="3200" baseline="0"/>
          </a:p>
        </p:txBody>
      </p:sp>
      <p:sp>
        <p:nvSpPr>
          <p:cNvPr id="245764" name="Rectangle 1028">
            <a:extLst>
              <a:ext uri="{FF2B5EF4-FFF2-40B4-BE49-F238E27FC236}">
                <a16:creationId xmlns:a16="http://schemas.microsoft.com/office/drawing/2014/main" id="{1ABDA1B0-BBCB-47E0-5E34-6B90F67518FE}"/>
              </a:ext>
            </a:extLst>
          </p:cNvPr>
          <p:cNvSpPr>
            <a:spLocks noGrp="1" noChangeArrowheads="1"/>
          </p:cNvSpPr>
          <p:nvPr>
            <p:ph type="title" idx="4294967295"/>
          </p:nvPr>
        </p:nvSpPr>
        <p:spPr>
          <a:xfrm>
            <a:off x="533400" y="457200"/>
            <a:ext cx="7772400" cy="1143000"/>
          </a:xfrm>
        </p:spPr>
        <p:txBody>
          <a:bodyPr/>
          <a:lstStyle/>
          <a:p>
            <a:r>
              <a:rPr lang="en-US" altLang="en-US" sz="4000"/>
              <a:t>Inflammation</a:t>
            </a:r>
            <a:br>
              <a:rPr lang="en-US" altLang="en-US" sz="4000"/>
            </a:br>
            <a:r>
              <a:rPr lang="en-US" altLang="en-US" sz="3600">
                <a:solidFill>
                  <a:schemeClr val="accent2"/>
                </a:solidFill>
              </a:rPr>
              <a:t>Tissue Injury by Inflammatory Cells</a:t>
            </a:r>
          </a:p>
        </p:txBody>
      </p:sp>
      <p:sp>
        <p:nvSpPr>
          <p:cNvPr id="245765" name="Rectangle 1029">
            <a:extLst>
              <a:ext uri="{FF2B5EF4-FFF2-40B4-BE49-F238E27FC236}">
                <a16:creationId xmlns:a16="http://schemas.microsoft.com/office/drawing/2014/main" id="{6C2F3F5B-F48F-B3CF-E274-A07C1F8C19A1}"/>
              </a:ext>
            </a:extLst>
          </p:cNvPr>
          <p:cNvSpPr>
            <a:spLocks noGrp="1" noChangeArrowheads="1"/>
          </p:cNvSpPr>
          <p:nvPr>
            <p:ph type="body" idx="4294967295"/>
          </p:nvPr>
        </p:nvSpPr>
        <p:spPr>
          <a:xfrm>
            <a:off x="685800" y="1828800"/>
            <a:ext cx="7772400" cy="4114800"/>
          </a:xfrm>
        </p:spPr>
        <p:txBody>
          <a:bodyPr/>
          <a:lstStyle/>
          <a:p>
            <a:pPr>
              <a:buClr>
                <a:schemeClr val="tx1"/>
              </a:buClr>
              <a:buSzPct val="75000"/>
            </a:pPr>
            <a:endParaRPr lang="en-US" altLang="en-US"/>
          </a:p>
        </p:txBody>
      </p:sp>
      <p:pic>
        <p:nvPicPr>
          <p:cNvPr id="245766" name="Picture 1030">
            <a:extLst>
              <a:ext uri="{FF2B5EF4-FFF2-40B4-BE49-F238E27FC236}">
                <a16:creationId xmlns:a16="http://schemas.microsoft.com/office/drawing/2014/main" id="{E36C4ED2-F633-9AAB-1C99-4C203315A554}"/>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1219200" y="1676400"/>
            <a:ext cx="6781800" cy="452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a:extLst>
              <a:ext uri="{FF2B5EF4-FFF2-40B4-BE49-F238E27FC236}">
                <a16:creationId xmlns:a16="http://schemas.microsoft.com/office/drawing/2014/main" id="{A9844374-BCEE-3825-637C-109A68772B8F}"/>
              </a:ext>
            </a:extLst>
          </p:cNvPr>
          <p:cNvSpPr>
            <a:spLocks noChangeArrowheads="1"/>
          </p:cNvSpPr>
          <p:nvPr/>
        </p:nvSpPr>
        <p:spPr bwMode="auto">
          <a:xfrm>
            <a:off x="304800" y="609600"/>
            <a:ext cx="88392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ctr" eaLnBrk="0" hangingPunct="0"/>
            <a:r>
              <a:rPr lang="en-US" altLang="en-US" sz="4400" b="1" baseline="0">
                <a:solidFill>
                  <a:schemeClr val="tx2"/>
                </a:solidFill>
                <a:effectLst>
                  <a:outerShdw blurRad="38100" dist="38100" dir="2700000" algn="tl">
                    <a:srgbClr val="000000"/>
                  </a:outerShdw>
                </a:effectLst>
              </a:rPr>
              <a:t> </a:t>
            </a:r>
            <a:endParaRPr lang="en-US" altLang="en-US" sz="1800" baseline="0">
              <a:solidFill>
                <a:schemeClr val="accent2"/>
              </a:solidFill>
            </a:endParaRPr>
          </a:p>
        </p:txBody>
      </p:sp>
      <p:sp>
        <p:nvSpPr>
          <p:cNvPr id="278531" name="Rectangle 3">
            <a:extLst>
              <a:ext uri="{FF2B5EF4-FFF2-40B4-BE49-F238E27FC236}">
                <a16:creationId xmlns:a16="http://schemas.microsoft.com/office/drawing/2014/main" id="{B13D8C47-5E7A-6692-21EA-2B47EAC92E69}"/>
              </a:ext>
            </a:extLst>
          </p:cNvPr>
          <p:cNvSpPr>
            <a:spLocks noChangeArrowheads="1"/>
          </p:cNvSpPr>
          <p:nvPr/>
        </p:nvSpPr>
        <p:spPr bwMode="auto">
          <a:xfrm>
            <a:off x="273050" y="2133600"/>
            <a:ext cx="84137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1"/>
              </a:buClr>
              <a:buSzPct val="75000"/>
              <a:buFontTx/>
              <a:buChar char="•"/>
            </a:pPr>
            <a:endParaRPr lang="en-US" altLang="en-US" sz="3200" baseline="0"/>
          </a:p>
        </p:txBody>
      </p:sp>
      <p:sp>
        <p:nvSpPr>
          <p:cNvPr id="278532" name="Rectangle 4">
            <a:extLst>
              <a:ext uri="{FF2B5EF4-FFF2-40B4-BE49-F238E27FC236}">
                <a16:creationId xmlns:a16="http://schemas.microsoft.com/office/drawing/2014/main" id="{B83471BF-15AB-112E-BBD5-B27F98D94044}"/>
              </a:ext>
            </a:extLst>
          </p:cNvPr>
          <p:cNvSpPr>
            <a:spLocks noGrp="1" noChangeArrowheads="1"/>
          </p:cNvSpPr>
          <p:nvPr>
            <p:ph type="title" idx="4294967295"/>
          </p:nvPr>
        </p:nvSpPr>
        <p:spPr>
          <a:xfrm>
            <a:off x="533400" y="457200"/>
            <a:ext cx="7772400" cy="1143000"/>
          </a:xfrm>
        </p:spPr>
        <p:txBody>
          <a:bodyPr/>
          <a:lstStyle/>
          <a:p>
            <a:r>
              <a:rPr lang="en-US" altLang="en-US" sz="4000"/>
              <a:t>Inflammation</a:t>
            </a:r>
            <a:br>
              <a:rPr lang="en-US" altLang="en-US" sz="4000"/>
            </a:br>
            <a:r>
              <a:rPr lang="en-US" altLang="en-US" sz="3600">
                <a:solidFill>
                  <a:schemeClr val="accent2"/>
                </a:solidFill>
              </a:rPr>
              <a:t>Defects in Phagocytosis</a:t>
            </a:r>
          </a:p>
        </p:txBody>
      </p:sp>
      <p:sp>
        <p:nvSpPr>
          <p:cNvPr id="278533" name="Rectangle 5">
            <a:extLst>
              <a:ext uri="{FF2B5EF4-FFF2-40B4-BE49-F238E27FC236}">
                <a16:creationId xmlns:a16="http://schemas.microsoft.com/office/drawing/2014/main" id="{3B8015E0-2DA3-A7EF-0282-B4C8D8FA44C1}"/>
              </a:ext>
            </a:extLst>
          </p:cNvPr>
          <p:cNvSpPr>
            <a:spLocks noGrp="1" noChangeArrowheads="1"/>
          </p:cNvSpPr>
          <p:nvPr>
            <p:ph type="body" idx="4294967295"/>
          </p:nvPr>
        </p:nvSpPr>
        <p:spPr>
          <a:xfrm>
            <a:off x="685800" y="1828800"/>
            <a:ext cx="7772400" cy="4114800"/>
          </a:xfrm>
        </p:spPr>
        <p:txBody>
          <a:bodyPr/>
          <a:lstStyle/>
          <a:p>
            <a:pPr>
              <a:lnSpc>
                <a:spcPct val="90000"/>
              </a:lnSpc>
              <a:buClr>
                <a:schemeClr val="tx1"/>
              </a:buClr>
              <a:buSzPct val="75000"/>
            </a:pPr>
            <a:r>
              <a:rPr lang="en-US" altLang="en-US"/>
              <a:t>Congenital</a:t>
            </a:r>
          </a:p>
          <a:p>
            <a:pPr lvl="1">
              <a:lnSpc>
                <a:spcPct val="90000"/>
              </a:lnSpc>
              <a:buClr>
                <a:schemeClr val="tx1"/>
              </a:buClr>
              <a:buSzPct val="75000"/>
              <a:buFontTx/>
              <a:buChar char="•"/>
            </a:pPr>
            <a:r>
              <a:rPr lang="en-US" altLang="en-US"/>
              <a:t>Chediak-Higashi Syndrome (autosomal recessive)</a:t>
            </a:r>
          </a:p>
          <a:p>
            <a:pPr lvl="2">
              <a:lnSpc>
                <a:spcPct val="90000"/>
              </a:lnSpc>
              <a:buClr>
                <a:schemeClr val="tx1"/>
              </a:buClr>
              <a:buSzPct val="75000"/>
            </a:pPr>
            <a:r>
              <a:rPr lang="en-US" altLang="en-US"/>
              <a:t>Defective intracellular transport protein, inability to lyse bacteria</a:t>
            </a:r>
          </a:p>
          <a:p>
            <a:pPr lvl="1">
              <a:lnSpc>
                <a:spcPct val="90000"/>
              </a:lnSpc>
              <a:buClr>
                <a:schemeClr val="tx1"/>
              </a:buClr>
              <a:buSzPct val="75000"/>
              <a:buFontTx/>
              <a:buChar char="•"/>
            </a:pPr>
            <a:r>
              <a:rPr lang="en-US" altLang="en-US"/>
              <a:t>Job Syndrome (Hyper IgE)</a:t>
            </a:r>
          </a:p>
          <a:p>
            <a:pPr lvl="1">
              <a:lnSpc>
                <a:spcPct val="90000"/>
              </a:lnSpc>
              <a:buClr>
                <a:schemeClr val="tx1"/>
              </a:buClr>
              <a:buSzPct val="75000"/>
              <a:buFontTx/>
              <a:buChar char="•"/>
            </a:pPr>
            <a:r>
              <a:rPr lang="en-US" altLang="en-US"/>
              <a:t>Chronic granulomatous disease (x-linked)</a:t>
            </a:r>
          </a:p>
          <a:p>
            <a:pPr lvl="2">
              <a:lnSpc>
                <a:spcPct val="90000"/>
              </a:lnSpc>
              <a:buClr>
                <a:schemeClr val="tx1"/>
              </a:buClr>
              <a:buSzPct val="75000"/>
            </a:pPr>
            <a:r>
              <a:rPr lang="en-US" altLang="en-US"/>
              <a:t>No oxidative burst</a:t>
            </a:r>
          </a:p>
          <a:p>
            <a:pPr lvl="1">
              <a:lnSpc>
                <a:spcPct val="90000"/>
              </a:lnSpc>
              <a:buClr>
                <a:schemeClr val="tx1"/>
              </a:buClr>
              <a:buSzPct val="75000"/>
              <a:buFontTx/>
              <a:buChar char="•"/>
            </a:pPr>
            <a:r>
              <a:rPr lang="en-US" altLang="en-US"/>
              <a:t>Myeloperoxidase deficiency</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a:extLst>
              <a:ext uri="{FF2B5EF4-FFF2-40B4-BE49-F238E27FC236}">
                <a16:creationId xmlns:a16="http://schemas.microsoft.com/office/drawing/2014/main" id="{CA7F2BCD-0EE1-0081-A6B8-AE026D8A5B00}"/>
              </a:ext>
            </a:extLst>
          </p:cNvPr>
          <p:cNvSpPr>
            <a:spLocks noChangeArrowheads="1"/>
          </p:cNvSpPr>
          <p:nvPr/>
        </p:nvSpPr>
        <p:spPr bwMode="auto">
          <a:xfrm>
            <a:off x="304800" y="609600"/>
            <a:ext cx="88392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ctr" eaLnBrk="0" hangingPunct="0"/>
            <a:r>
              <a:rPr lang="en-US" altLang="en-US" sz="4400" b="1" baseline="0">
                <a:solidFill>
                  <a:schemeClr val="tx2"/>
                </a:solidFill>
                <a:effectLst>
                  <a:outerShdw blurRad="38100" dist="38100" dir="2700000" algn="tl">
                    <a:srgbClr val="000000"/>
                  </a:outerShdw>
                </a:effectLst>
              </a:rPr>
              <a:t> </a:t>
            </a:r>
            <a:endParaRPr lang="en-US" altLang="en-US" sz="1800" baseline="0">
              <a:solidFill>
                <a:schemeClr val="accent2"/>
              </a:solidFill>
            </a:endParaRPr>
          </a:p>
        </p:txBody>
      </p:sp>
      <p:sp>
        <p:nvSpPr>
          <p:cNvPr id="280579" name="Rectangle 3">
            <a:extLst>
              <a:ext uri="{FF2B5EF4-FFF2-40B4-BE49-F238E27FC236}">
                <a16:creationId xmlns:a16="http://schemas.microsoft.com/office/drawing/2014/main" id="{29D845AE-4DD0-4ADD-4AB9-FBDEE02ADCD9}"/>
              </a:ext>
            </a:extLst>
          </p:cNvPr>
          <p:cNvSpPr>
            <a:spLocks noChangeArrowheads="1"/>
          </p:cNvSpPr>
          <p:nvPr/>
        </p:nvSpPr>
        <p:spPr bwMode="auto">
          <a:xfrm>
            <a:off x="273050" y="2133600"/>
            <a:ext cx="84137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1"/>
              </a:buClr>
              <a:buSzPct val="75000"/>
              <a:buFontTx/>
              <a:buChar char="•"/>
            </a:pPr>
            <a:endParaRPr lang="en-US" altLang="en-US" sz="3200" baseline="0"/>
          </a:p>
        </p:txBody>
      </p:sp>
      <p:sp>
        <p:nvSpPr>
          <p:cNvPr id="280580" name="Rectangle 4">
            <a:extLst>
              <a:ext uri="{FF2B5EF4-FFF2-40B4-BE49-F238E27FC236}">
                <a16:creationId xmlns:a16="http://schemas.microsoft.com/office/drawing/2014/main" id="{2650EA63-DD44-8EBB-05B7-B265FD35F30B}"/>
              </a:ext>
            </a:extLst>
          </p:cNvPr>
          <p:cNvSpPr>
            <a:spLocks noGrp="1" noChangeArrowheads="1"/>
          </p:cNvSpPr>
          <p:nvPr>
            <p:ph type="title" idx="4294967295"/>
          </p:nvPr>
        </p:nvSpPr>
        <p:spPr>
          <a:xfrm>
            <a:off x="533400" y="457200"/>
            <a:ext cx="7772400" cy="1143000"/>
          </a:xfrm>
        </p:spPr>
        <p:txBody>
          <a:bodyPr/>
          <a:lstStyle/>
          <a:p>
            <a:r>
              <a:rPr lang="en-US" altLang="en-US" sz="4000"/>
              <a:t>Inflammation</a:t>
            </a:r>
            <a:br>
              <a:rPr lang="en-US" altLang="en-US" sz="4000"/>
            </a:br>
            <a:r>
              <a:rPr lang="en-US" altLang="en-US" sz="3600">
                <a:solidFill>
                  <a:schemeClr val="accent2"/>
                </a:solidFill>
              </a:rPr>
              <a:t>Defects in Phagocytosis</a:t>
            </a:r>
          </a:p>
        </p:txBody>
      </p:sp>
      <p:sp>
        <p:nvSpPr>
          <p:cNvPr id="280581" name="Rectangle 5">
            <a:extLst>
              <a:ext uri="{FF2B5EF4-FFF2-40B4-BE49-F238E27FC236}">
                <a16:creationId xmlns:a16="http://schemas.microsoft.com/office/drawing/2014/main" id="{B195B0AB-5CCC-F55A-47FE-66A71E3FE4B4}"/>
              </a:ext>
            </a:extLst>
          </p:cNvPr>
          <p:cNvSpPr>
            <a:spLocks noGrp="1" noChangeArrowheads="1"/>
          </p:cNvSpPr>
          <p:nvPr>
            <p:ph type="body" idx="4294967295"/>
          </p:nvPr>
        </p:nvSpPr>
        <p:spPr>
          <a:xfrm>
            <a:off x="685800" y="1828800"/>
            <a:ext cx="7772400" cy="4114800"/>
          </a:xfrm>
        </p:spPr>
        <p:txBody>
          <a:bodyPr/>
          <a:lstStyle/>
          <a:p>
            <a:pPr>
              <a:buClr>
                <a:schemeClr val="tx1"/>
              </a:buClr>
              <a:buSzPct val="75000"/>
            </a:pPr>
            <a:r>
              <a:rPr lang="en-US" altLang="en-US"/>
              <a:t>Acquired</a:t>
            </a:r>
          </a:p>
          <a:p>
            <a:pPr lvl="1">
              <a:buClr>
                <a:schemeClr val="tx1"/>
              </a:buClr>
              <a:buSzPct val="75000"/>
              <a:buFontTx/>
              <a:buChar char="•"/>
            </a:pPr>
            <a:r>
              <a:rPr lang="en-US" altLang="en-US"/>
              <a:t>Iatrogenic immunosuppression (most common)</a:t>
            </a:r>
          </a:p>
          <a:p>
            <a:pPr lvl="1">
              <a:buClr>
                <a:schemeClr val="tx1"/>
              </a:buClr>
              <a:buSzPct val="75000"/>
              <a:buFontTx/>
              <a:buChar char="•"/>
            </a:pPr>
            <a:r>
              <a:rPr lang="en-US" altLang="en-US"/>
              <a:t>Overwhelming infections</a:t>
            </a:r>
          </a:p>
          <a:p>
            <a:pPr lvl="1">
              <a:buClr>
                <a:schemeClr val="tx1"/>
              </a:buClr>
              <a:buSzPct val="75000"/>
              <a:buFontTx/>
              <a:buChar char="•"/>
            </a:pPr>
            <a:r>
              <a:rPr lang="en-US" altLang="en-US"/>
              <a:t>Severe trauma or burn</a:t>
            </a:r>
          </a:p>
          <a:p>
            <a:pPr lvl="1">
              <a:buClr>
                <a:schemeClr val="tx1"/>
              </a:buClr>
              <a:buSzPct val="75000"/>
              <a:buFontTx/>
              <a:buChar char="•"/>
            </a:pPr>
            <a:r>
              <a:rPr lang="en-US" altLang="en-US"/>
              <a:t>Diabetes mellitus</a:t>
            </a:r>
          </a:p>
          <a:p>
            <a:pPr lvl="1">
              <a:buClr>
                <a:schemeClr val="tx1"/>
              </a:buClr>
              <a:buSzPct val="75000"/>
              <a:buFontTx/>
              <a:buChar char="•"/>
            </a:pPr>
            <a:r>
              <a:rPr lang="en-US" altLang="en-US"/>
              <a:t>Chronic debilitating disease</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DF27089A-E5EC-5472-2BB5-24F38170FA61}"/>
              </a:ext>
            </a:extLst>
          </p:cNvPr>
          <p:cNvSpPr>
            <a:spLocks noGrp="1" noChangeArrowheads="1"/>
          </p:cNvSpPr>
          <p:nvPr>
            <p:ph type="title"/>
          </p:nvPr>
        </p:nvSpPr>
        <p:spPr>
          <a:xfrm>
            <a:off x="228600" y="342900"/>
            <a:ext cx="8839200" cy="1104900"/>
          </a:xfrm>
          <a:noFill/>
          <a:ln/>
        </p:spPr>
        <p:txBody>
          <a:bodyPr lIns="90488" tIns="44450" rIns="90488" bIns="44450" anchor="b"/>
          <a:lstStyle/>
          <a:p>
            <a:r>
              <a:rPr lang="en-US" altLang="en-US"/>
              <a:t>Inflammation</a:t>
            </a:r>
            <a:br>
              <a:rPr lang="en-US" altLang="en-US"/>
            </a:br>
            <a:r>
              <a:rPr lang="en-US" altLang="en-US" sz="3600">
                <a:solidFill>
                  <a:schemeClr val="accent2"/>
                </a:solidFill>
              </a:rPr>
              <a:t>What MUST be known!</a:t>
            </a:r>
            <a:endParaRPr lang="en-US" altLang="en-US"/>
          </a:p>
        </p:txBody>
      </p:sp>
      <p:sp>
        <p:nvSpPr>
          <p:cNvPr id="252931" name="Rectangle 3">
            <a:extLst>
              <a:ext uri="{FF2B5EF4-FFF2-40B4-BE49-F238E27FC236}">
                <a16:creationId xmlns:a16="http://schemas.microsoft.com/office/drawing/2014/main" id="{FF7850E8-BE73-7EF7-09A8-6A975DEAF174}"/>
              </a:ext>
            </a:extLst>
          </p:cNvPr>
          <p:cNvSpPr>
            <a:spLocks noGrp="1" noChangeArrowheads="1"/>
          </p:cNvSpPr>
          <p:nvPr>
            <p:ph type="body" idx="1"/>
          </p:nvPr>
        </p:nvSpPr>
        <p:spPr>
          <a:xfrm>
            <a:off x="914400" y="1447800"/>
            <a:ext cx="7924800" cy="5181600"/>
          </a:xfrm>
          <a:noFill/>
          <a:ln/>
        </p:spPr>
        <p:txBody>
          <a:bodyPr lIns="90488" tIns="44450" rIns="90488" bIns="44450"/>
          <a:lstStyle/>
          <a:p>
            <a:r>
              <a:rPr lang="en-US" altLang="en-US"/>
              <a:t>Understanding pathogenic mechanisms is diagnostically important</a:t>
            </a:r>
          </a:p>
          <a:p>
            <a:r>
              <a:rPr lang="en-US" altLang="en-US"/>
              <a:t>Amplification of the initial response is key</a:t>
            </a:r>
          </a:p>
          <a:p>
            <a:r>
              <a:rPr lang="en-US" altLang="en-US">
                <a:solidFill>
                  <a:schemeClr val="accent2"/>
                </a:solidFill>
              </a:rPr>
              <a:t>Inflammation persists until the inciting stimulus is removed and the mediators are dissipated or inhibited</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a:extLst>
              <a:ext uri="{FF2B5EF4-FFF2-40B4-BE49-F238E27FC236}">
                <a16:creationId xmlns:a16="http://schemas.microsoft.com/office/drawing/2014/main" id="{651B1A3E-E9FC-FA59-8F0A-1EC072410A46}"/>
              </a:ext>
            </a:extLst>
          </p:cNvPr>
          <p:cNvSpPr>
            <a:spLocks noGrp="1" noChangeArrowheads="1"/>
          </p:cNvSpPr>
          <p:nvPr>
            <p:ph type="title"/>
          </p:nvPr>
        </p:nvSpPr>
        <p:spPr>
          <a:xfrm>
            <a:off x="0" y="304800"/>
            <a:ext cx="9067800" cy="762000"/>
          </a:xfrm>
          <a:noFill/>
          <a:ln/>
        </p:spPr>
        <p:txBody>
          <a:bodyPr lIns="90488" tIns="44450" rIns="90488" bIns="44450" anchor="b"/>
          <a:lstStyle/>
          <a:p>
            <a:r>
              <a:rPr lang="en-US" altLang="en-US"/>
              <a:t>Inflammation</a:t>
            </a:r>
            <a:endParaRPr lang="en-US" altLang="en-US" b="1">
              <a:effectLst>
                <a:outerShdw blurRad="38100" dist="38100" dir="2700000" algn="tl">
                  <a:srgbClr val="000000"/>
                </a:outerShdw>
              </a:effectLst>
            </a:endParaRPr>
          </a:p>
        </p:txBody>
      </p:sp>
      <p:sp>
        <p:nvSpPr>
          <p:cNvPr id="282627" name="Rectangle 3">
            <a:extLst>
              <a:ext uri="{FF2B5EF4-FFF2-40B4-BE49-F238E27FC236}">
                <a16:creationId xmlns:a16="http://schemas.microsoft.com/office/drawing/2014/main" id="{24C2C5E3-3EDC-08D4-D1BF-607579BCC747}"/>
              </a:ext>
            </a:extLst>
          </p:cNvPr>
          <p:cNvSpPr>
            <a:spLocks noChangeArrowheads="1"/>
          </p:cNvSpPr>
          <p:nvPr/>
        </p:nvSpPr>
        <p:spPr bwMode="auto">
          <a:xfrm>
            <a:off x="228600" y="3657600"/>
            <a:ext cx="16891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en-US" baseline="30000">
                <a:solidFill>
                  <a:schemeClr val="accent2"/>
                </a:solidFill>
                <a:effectLst>
                  <a:outerShdw blurRad="38100" dist="38100" dir="2700000" algn="tl">
                    <a:srgbClr val="000000"/>
                  </a:outerShdw>
                </a:effectLst>
              </a:rPr>
              <a:t>Inciting   </a:t>
            </a:r>
          </a:p>
          <a:p>
            <a:pPr eaLnBrk="0" hangingPunct="0"/>
            <a:r>
              <a:rPr lang="en-US" altLang="en-US" baseline="30000">
                <a:solidFill>
                  <a:schemeClr val="accent2"/>
                </a:solidFill>
                <a:effectLst>
                  <a:outerShdw blurRad="38100" dist="38100" dir="2700000" algn="tl">
                    <a:srgbClr val="000000"/>
                  </a:outerShdw>
                </a:effectLst>
              </a:rPr>
              <a:t>Stimulus</a:t>
            </a:r>
          </a:p>
        </p:txBody>
      </p:sp>
      <p:sp>
        <p:nvSpPr>
          <p:cNvPr id="282628" name="Rectangle 4">
            <a:extLst>
              <a:ext uri="{FF2B5EF4-FFF2-40B4-BE49-F238E27FC236}">
                <a16:creationId xmlns:a16="http://schemas.microsoft.com/office/drawing/2014/main" id="{0BD8AA3B-AE19-1F8C-62A8-1CFB9542D1B2}"/>
              </a:ext>
            </a:extLst>
          </p:cNvPr>
          <p:cNvSpPr>
            <a:spLocks noChangeArrowheads="1"/>
          </p:cNvSpPr>
          <p:nvPr/>
        </p:nvSpPr>
        <p:spPr bwMode="auto">
          <a:xfrm>
            <a:off x="2057400" y="3657600"/>
            <a:ext cx="27432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en-US" baseline="30000">
                <a:solidFill>
                  <a:schemeClr val="accent2"/>
                </a:solidFill>
                <a:effectLst>
                  <a:outerShdw blurRad="38100" dist="38100" dir="2700000" algn="tl">
                    <a:srgbClr val="000000"/>
                  </a:outerShdw>
                </a:effectLst>
              </a:rPr>
              <a:t>Acute</a:t>
            </a:r>
          </a:p>
          <a:p>
            <a:pPr eaLnBrk="0" hangingPunct="0"/>
            <a:r>
              <a:rPr lang="en-US" altLang="en-US" baseline="30000">
                <a:solidFill>
                  <a:schemeClr val="accent2"/>
                </a:solidFill>
                <a:effectLst>
                  <a:outerShdw blurRad="38100" dist="38100" dir="2700000" algn="tl">
                    <a:srgbClr val="000000"/>
                  </a:outerShdw>
                </a:effectLst>
              </a:rPr>
              <a:t>Inflammation</a:t>
            </a:r>
            <a:endParaRPr lang="en-US" altLang="en-US" sz="4000" baseline="30000">
              <a:solidFill>
                <a:schemeClr val="hlink"/>
              </a:solidFill>
              <a:effectLst>
                <a:outerShdw blurRad="38100" dist="38100" dir="2700000" algn="tl">
                  <a:srgbClr val="000000"/>
                </a:outerShdw>
              </a:effectLst>
            </a:endParaRPr>
          </a:p>
        </p:txBody>
      </p:sp>
      <p:sp>
        <p:nvSpPr>
          <p:cNvPr id="282629" name="Rectangle 5">
            <a:extLst>
              <a:ext uri="{FF2B5EF4-FFF2-40B4-BE49-F238E27FC236}">
                <a16:creationId xmlns:a16="http://schemas.microsoft.com/office/drawing/2014/main" id="{592D5B6D-551F-DB47-35AF-D6285F776BFB}"/>
              </a:ext>
            </a:extLst>
          </p:cNvPr>
          <p:cNvSpPr>
            <a:spLocks noChangeArrowheads="1"/>
          </p:cNvSpPr>
          <p:nvPr/>
        </p:nvSpPr>
        <p:spPr bwMode="auto">
          <a:xfrm>
            <a:off x="2590800" y="3581400"/>
            <a:ext cx="41148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US" altLang="en-US" sz="4000" baseline="30000">
                <a:solidFill>
                  <a:srgbClr val="F39FD1"/>
                </a:solidFill>
                <a:effectLst>
                  <a:outerShdw blurRad="38100" dist="38100" dir="2700000" algn="tl">
                    <a:srgbClr val="000000"/>
                  </a:outerShdw>
                </a:effectLst>
              </a:rPr>
              <a:t>    </a:t>
            </a:r>
            <a:r>
              <a:rPr lang="en-US" altLang="en-US" baseline="30000">
                <a:solidFill>
                  <a:schemeClr val="accent2"/>
                </a:solidFill>
                <a:effectLst>
                  <a:outerShdw blurRad="38100" dist="38100" dir="2700000" algn="tl">
                    <a:srgbClr val="000000"/>
                  </a:outerShdw>
                </a:effectLst>
              </a:rPr>
              <a:t>Chronic-active </a:t>
            </a:r>
            <a:br>
              <a:rPr lang="en-US" altLang="en-US" baseline="30000">
                <a:solidFill>
                  <a:schemeClr val="accent2"/>
                </a:solidFill>
                <a:effectLst>
                  <a:outerShdw blurRad="38100" dist="38100" dir="2700000" algn="tl">
                    <a:srgbClr val="000000"/>
                  </a:outerShdw>
                </a:effectLst>
              </a:rPr>
            </a:br>
            <a:r>
              <a:rPr lang="en-US" altLang="en-US" baseline="30000">
                <a:solidFill>
                  <a:schemeClr val="accent2"/>
                </a:solidFill>
                <a:effectLst>
                  <a:outerShdw blurRad="38100" dist="38100" dir="2700000" algn="tl">
                    <a:srgbClr val="000000"/>
                  </a:outerShdw>
                </a:effectLst>
              </a:rPr>
              <a:t>     Inflammation</a:t>
            </a:r>
            <a:endParaRPr lang="en-US" altLang="en-US" sz="4000" baseline="30000">
              <a:solidFill>
                <a:srgbClr val="F39FD1"/>
              </a:solidFill>
              <a:effectLst>
                <a:outerShdw blurRad="38100" dist="38100" dir="2700000" algn="tl">
                  <a:srgbClr val="000000"/>
                </a:outerShdw>
              </a:effectLst>
            </a:endParaRPr>
          </a:p>
        </p:txBody>
      </p:sp>
      <p:sp>
        <p:nvSpPr>
          <p:cNvPr id="282630" name="Rectangle 6">
            <a:extLst>
              <a:ext uri="{FF2B5EF4-FFF2-40B4-BE49-F238E27FC236}">
                <a16:creationId xmlns:a16="http://schemas.microsoft.com/office/drawing/2014/main" id="{129C680F-EED4-D857-8D42-25DD3F7617B5}"/>
              </a:ext>
            </a:extLst>
          </p:cNvPr>
          <p:cNvSpPr>
            <a:spLocks noChangeArrowheads="1"/>
          </p:cNvSpPr>
          <p:nvPr/>
        </p:nvSpPr>
        <p:spPr bwMode="auto">
          <a:xfrm>
            <a:off x="6781800" y="3657600"/>
            <a:ext cx="184308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en-US" baseline="30000">
                <a:solidFill>
                  <a:schemeClr val="accent2"/>
                </a:solidFill>
              </a:rPr>
              <a:t>Chronic</a:t>
            </a:r>
          </a:p>
          <a:p>
            <a:pPr eaLnBrk="0" hangingPunct="0"/>
            <a:r>
              <a:rPr lang="en-US" altLang="en-US" baseline="30000">
                <a:solidFill>
                  <a:schemeClr val="accent2"/>
                </a:solidFill>
              </a:rPr>
              <a:t>Inflam</a:t>
            </a:r>
            <a:r>
              <a:rPr lang="en-US" altLang="en-US" baseline="30000">
                <a:solidFill>
                  <a:schemeClr val="accent2"/>
                </a:solidFill>
                <a:effectLst>
                  <a:outerShdw blurRad="38100" dist="38100" dir="2700000" algn="tl">
                    <a:srgbClr val="000000"/>
                  </a:outerShdw>
                </a:effectLst>
              </a:rPr>
              <a:t>mation</a:t>
            </a:r>
          </a:p>
        </p:txBody>
      </p:sp>
      <p:sp>
        <p:nvSpPr>
          <p:cNvPr id="282631" name="Rectangle 7">
            <a:extLst>
              <a:ext uri="{FF2B5EF4-FFF2-40B4-BE49-F238E27FC236}">
                <a16:creationId xmlns:a16="http://schemas.microsoft.com/office/drawing/2014/main" id="{6B76CA9C-D41E-6F89-A08D-F5F95E75EEDA}"/>
              </a:ext>
            </a:extLst>
          </p:cNvPr>
          <p:cNvSpPr>
            <a:spLocks noChangeArrowheads="1"/>
          </p:cNvSpPr>
          <p:nvPr/>
        </p:nvSpPr>
        <p:spPr bwMode="auto">
          <a:xfrm>
            <a:off x="1814513" y="2543175"/>
            <a:ext cx="1666875"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4000" baseline="30000">
                <a:solidFill>
                  <a:schemeClr val="accent2"/>
                </a:solidFill>
                <a:effectLst>
                  <a:outerShdw blurRad="38100" dist="38100" dir="2700000" algn="tl">
                    <a:srgbClr val="000000"/>
                  </a:outerShdw>
                </a:effectLst>
              </a:rPr>
              <a:t>Resolution</a:t>
            </a:r>
          </a:p>
        </p:txBody>
      </p:sp>
      <p:sp>
        <p:nvSpPr>
          <p:cNvPr id="282632" name="Rectangle 8">
            <a:extLst>
              <a:ext uri="{FF2B5EF4-FFF2-40B4-BE49-F238E27FC236}">
                <a16:creationId xmlns:a16="http://schemas.microsoft.com/office/drawing/2014/main" id="{9EFAC293-4A74-1BE9-176F-644EEB4AB83D}"/>
              </a:ext>
            </a:extLst>
          </p:cNvPr>
          <p:cNvSpPr>
            <a:spLocks noChangeArrowheads="1"/>
          </p:cNvSpPr>
          <p:nvPr/>
        </p:nvSpPr>
        <p:spPr bwMode="auto">
          <a:xfrm>
            <a:off x="2438400" y="4876800"/>
            <a:ext cx="1304925"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4000" baseline="30000">
                <a:solidFill>
                  <a:srgbClr val="EAEC5E"/>
                </a:solidFill>
                <a:effectLst>
                  <a:outerShdw blurRad="38100" dist="38100" dir="2700000" algn="tl">
                    <a:srgbClr val="000000"/>
                  </a:outerShdw>
                </a:effectLst>
              </a:rPr>
              <a:t>Abscess</a:t>
            </a:r>
          </a:p>
        </p:txBody>
      </p:sp>
      <p:sp>
        <p:nvSpPr>
          <p:cNvPr id="282633" name="Rectangle 9">
            <a:extLst>
              <a:ext uri="{FF2B5EF4-FFF2-40B4-BE49-F238E27FC236}">
                <a16:creationId xmlns:a16="http://schemas.microsoft.com/office/drawing/2014/main" id="{E65C5DC3-14B6-BF01-1291-3E57D6F797CA}"/>
              </a:ext>
            </a:extLst>
          </p:cNvPr>
          <p:cNvSpPr>
            <a:spLocks noChangeArrowheads="1"/>
          </p:cNvSpPr>
          <p:nvPr/>
        </p:nvSpPr>
        <p:spPr bwMode="auto">
          <a:xfrm>
            <a:off x="5257800" y="4724400"/>
            <a:ext cx="2819400"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en-US" sz="4000" baseline="30000">
                <a:solidFill>
                  <a:schemeClr val="tx2"/>
                </a:solidFill>
              </a:rPr>
              <a:t>Resolution</a:t>
            </a:r>
            <a:r>
              <a:rPr lang="en-US" altLang="en-US" sz="4000" baseline="30000">
                <a:solidFill>
                  <a:schemeClr val="tx2"/>
                </a:solidFill>
                <a:effectLst>
                  <a:outerShdw blurRad="38100" dist="38100" dir="2700000" algn="tl">
                    <a:srgbClr val="000000"/>
                  </a:outerShdw>
                </a:effectLst>
              </a:rPr>
              <a:t> </a:t>
            </a:r>
            <a:r>
              <a:rPr lang="en-US" altLang="en-US" sz="4000" baseline="30000">
                <a:solidFill>
                  <a:schemeClr val="tx2"/>
                </a:solidFill>
              </a:rPr>
              <a:t>with</a:t>
            </a:r>
          </a:p>
          <a:p>
            <a:pPr eaLnBrk="0" hangingPunct="0"/>
            <a:r>
              <a:rPr lang="en-US" altLang="en-US" sz="4000" baseline="30000">
                <a:solidFill>
                  <a:schemeClr val="tx2"/>
                </a:solidFill>
              </a:rPr>
              <a:t>scarring*</a:t>
            </a:r>
            <a:endParaRPr lang="en-US" altLang="en-US" sz="4000" baseline="30000">
              <a:solidFill>
                <a:srgbClr val="000000"/>
              </a:solidFill>
            </a:endParaRPr>
          </a:p>
        </p:txBody>
      </p:sp>
      <p:sp>
        <p:nvSpPr>
          <p:cNvPr id="282634" name="Rectangle 10">
            <a:extLst>
              <a:ext uri="{FF2B5EF4-FFF2-40B4-BE49-F238E27FC236}">
                <a16:creationId xmlns:a16="http://schemas.microsoft.com/office/drawing/2014/main" id="{2DB826B7-51CE-061D-60BB-8468B62DB7B5}"/>
              </a:ext>
            </a:extLst>
          </p:cNvPr>
          <p:cNvSpPr>
            <a:spLocks noChangeArrowheads="1"/>
          </p:cNvSpPr>
          <p:nvPr/>
        </p:nvSpPr>
        <p:spPr bwMode="auto">
          <a:xfrm>
            <a:off x="4876800" y="2362200"/>
            <a:ext cx="4052888"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en-US" sz="4000" baseline="30000">
                <a:solidFill>
                  <a:schemeClr val="tx2"/>
                </a:solidFill>
              </a:rPr>
              <a:t>Resolution</a:t>
            </a:r>
            <a:r>
              <a:rPr lang="en-US" altLang="en-US" sz="4000" baseline="30000">
                <a:solidFill>
                  <a:schemeClr val="tx2"/>
                </a:solidFill>
                <a:effectLst>
                  <a:outerShdw blurRad="38100" dist="38100" dir="2700000" algn="tl">
                    <a:srgbClr val="000000"/>
                  </a:outerShdw>
                </a:effectLst>
              </a:rPr>
              <a:t> </a:t>
            </a:r>
            <a:r>
              <a:rPr lang="en-US" altLang="en-US" sz="4000" baseline="30000">
                <a:solidFill>
                  <a:schemeClr val="tx2"/>
                </a:solidFill>
              </a:rPr>
              <a:t>with scarring*</a:t>
            </a:r>
            <a:endParaRPr lang="en-US" altLang="en-US" sz="4000" baseline="30000">
              <a:solidFill>
                <a:srgbClr val="000000"/>
              </a:solidFill>
            </a:endParaRPr>
          </a:p>
        </p:txBody>
      </p:sp>
      <p:sp>
        <p:nvSpPr>
          <p:cNvPr id="282635" name="Line 11">
            <a:extLst>
              <a:ext uri="{FF2B5EF4-FFF2-40B4-BE49-F238E27FC236}">
                <a16:creationId xmlns:a16="http://schemas.microsoft.com/office/drawing/2014/main" id="{673243E7-5D20-2883-7426-762376E46BED}"/>
              </a:ext>
            </a:extLst>
          </p:cNvPr>
          <p:cNvSpPr>
            <a:spLocks noChangeShapeType="1"/>
          </p:cNvSpPr>
          <p:nvPr/>
        </p:nvSpPr>
        <p:spPr bwMode="auto">
          <a:xfrm flipV="1">
            <a:off x="3657600" y="1828800"/>
            <a:ext cx="2652713" cy="84931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36" name="Line 12">
            <a:extLst>
              <a:ext uri="{FF2B5EF4-FFF2-40B4-BE49-F238E27FC236}">
                <a16:creationId xmlns:a16="http://schemas.microsoft.com/office/drawing/2014/main" id="{8D602CD5-9C8E-AF14-D86B-835AC1259300}"/>
              </a:ext>
            </a:extLst>
          </p:cNvPr>
          <p:cNvSpPr>
            <a:spLocks noChangeShapeType="1"/>
          </p:cNvSpPr>
          <p:nvPr/>
        </p:nvSpPr>
        <p:spPr bwMode="auto">
          <a:xfrm>
            <a:off x="3665538" y="2674938"/>
            <a:ext cx="2652712" cy="5191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37" name="Line 13">
            <a:extLst>
              <a:ext uri="{FF2B5EF4-FFF2-40B4-BE49-F238E27FC236}">
                <a16:creationId xmlns:a16="http://schemas.microsoft.com/office/drawing/2014/main" id="{4539D4F3-761C-8A2A-13D1-B5D738197184}"/>
              </a:ext>
            </a:extLst>
          </p:cNvPr>
          <p:cNvSpPr>
            <a:spLocks noChangeShapeType="1"/>
          </p:cNvSpPr>
          <p:nvPr/>
        </p:nvSpPr>
        <p:spPr bwMode="auto">
          <a:xfrm>
            <a:off x="6324600" y="3200400"/>
            <a:ext cx="242411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38" name="Line 14">
            <a:extLst>
              <a:ext uri="{FF2B5EF4-FFF2-40B4-BE49-F238E27FC236}">
                <a16:creationId xmlns:a16="http://schemas.microsoft.com/office/drawing/2014/main" id="{6BCF6325-9DF4-51E1-1BC5-FCF125CD2000}"/>
              </a:ext>
            </a:extLst>
          </p:cNvPr>
          <p:cNvSpPr>
            <a:spLocks noChangeShapeType="1"/>
          </p:cNvSpPr>
          <p:nvPr/>
        </p:nvSpPr>
        <p:spPr bwMode="auto">
          <a:xfrm>
            <a:off x="6324600" y="1828800"/>
            <a:ext cx="242411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39" name="Line 15">
            <a:extLst>
              <a:ext uri="{FF2B5EF4-FFF2-40B4-BE49-F238E27FC236}">
                <a16:creationId xmlns:a16="http://schemas.microsoft.com/office/drawing/2014/main" id="{A62EBF90-2336-1BB5-9977-16C38DF0997C}"/>
              </a:ext>
            </a:extLst>
          </p:cNvPr>
          <p:cNvSpPr>
            <a:spLocks noChangeShapeType="1"/>
          </p:cNvSpPr>
          <p:nvPr/>
        </p:nvSpPr>
        <p:spPr bwMode="auto">
          <a:xfrm flipH="1" flipV="1">
            <a:off x="8605838" y="1747838"/>
            <a:ext cx="163512" cy="873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40" name="Line 16">
            <a:extLst>
              <a:ext uri="{FF2B5EF4-FFF2-40B4-BE49-F238E27FC236}">
                <a16:creationId xmlns:a16="http://schemas.microsoft.com/office/drawing/2014/main" id="{839CA49C-9000-364C-99C3-5F8FF28BED0F}"/>
              </a:ext>
            </a:extLst>
          </p:cNvPr>
          <p:cNvSpPr>
            <a:spLocks noChangeShapeType="1"/>
          </p:cNvSpPr>
          <p:nvPr/>
        </p:nvSpPr>
        <p:spPr bwMode="auto">
          <a:xfrm flipH="1">
            <a:off x="8605838" y="1836738"/>
            <a:ext cx="163512" cy="619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41" name="Line 17">
            <a:extLst>
              <a:ext uri="{FF2B5EF4-FFF2-40B4-BE49-F238E27FC236}">
                <a16:creationId xmlns:a16="http://schemas.microsoft.com/office/drawing/2014/main" id="{0B8C07FF-25FA-E359-6F64-72E37CF1271C}"/>
              </a:ext>
            </a:extLst>
          </p:cNvPr>
          <p:cNvSpPr>
            <a:spLocks noChangeShapeType="1"/>
          </p:cNvSpPr>
          <p:nvPr/>
        </p:nvSpPr>
        <p:spPr bwMode="auto">
          <a:xfrm flipH="1" flipV="1">
            <a:off x="8605838" y="3119438"/>
            <a:ext cx="163512" cy="873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42" name="Line 18">
            <a:extLst>
              <a:ext uri="{FF2B5EF4-FFF2-40B4-BE49-F238E27FC236}">
                <a16:creationId xmlns:a16="http://schemas.microsoft.com/office/drawing/2014/main" id="{51C4ECD7-32E3-A1AE-E35E-8D7D5E6F21F7}"/>
              </a:ext>
            </a:extLst>
          </p:cNvPr>
          <p:cNvSpPr>
            <a:spLocks noChangeShapeType="1"/>
          </p:cNvSpPr>
          <p:nvPr/>
        </p:nvSpPr>
        <p:spPr bwMode="auto">
          <a:xfrm flipH="1">
            <a:off x="8605838" y="3208338"/>
            <a:ext cx="163512" cy="619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43" name="Rectangle 19">
            <a:extLst>
              <a:ext uri="{FF2B5EF4-FFF2-40B4-BE49-F238E27FC236}">
                <a16:creationId xmlns:a16="http://schemas.microsoft.com/office/drawing/2014/main" id="{B1A5C5DE-28D2-F45A-95D0-1A2F2D6CC8C7}"/>
              </a:ext>
            </a:extLst>
          </p:cNvPr>
          <p:cNvSpPr>
            <a:spLocks noChangeArrowheads="1"/>
          </p:cNvSpPr>
          <p:nvPr/>
        </p:nvSpPr>
        <p:spPr bwMode="auto">
          <a:xfrm>
            <a:off x="6308725" y="5807075"/>
            <a:ext cx="2835275"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en-US" i="1" baseline="30000">
                <a:solidFill>
                  <a:schemeClr val="tx2"/>
                </a:solidFill>
              </a:rPr>
              <a:t>*The longer the stimulus</a:t>
            </a:r>
          </a:p>
          <a:p>
            <a:pPr eaLnBrk="0" hangingPunct="0"/>
            <a:r>
              <a:rPr lang="en-US" altLang="en-US" i="1" baseline="30000">
                <a:solidFill>
                  <a:schemeClr val="tx2"/>
                </a:solidFill>
              </a:rPr>
              <a:t>  persists, the greater the</a:t>
            </a:r>
          </a:p>
          <a:p>
            <a:pPr eaLnBrk="0" hangingPunct="0"/>
            <a:r>
              <a:rPr lang="en-US" altLang="en-US" i="1" baseline="30000">
                <a:solidFill>
                  <a:schemeClr val="tx2"/>
                </a:solidFill>
              </a:rPr>
              <a:t>  scarring will be.</a:t>
            </a:r>
          </a:p>
        </p:txBody>
      </p:sp>
      <p:sp>
        <p:nvSpPr>
          <p:cNvPr id="282644" name="Rectangle 20">
            <a:extLst>
              <a:ext uri="{FF2B5EF4-FFF2-40B4-BE49-F238E27FC236}">
                <a16:creationId xmlns:a16="http://schemas.microsoft.com/office/drawing/2014/main" id="{427CE4E3-73F8-4FB7-026A-9923FD09F21F}"/>
              </a:ext>
            </a:extLst>
          </p:cNvPr>
          <p:cNvSpPr>
            <a:spLocks noChangeArrowheads="1"/>
          </p:cNvSpPr>
          <p:nvPr/>
        </p:nvSpPr>
        <p:spPr bwMode="auto">
          <a:xfrm>
            <a:off x="838200" y="990600"/>
            <a:ext cx="74803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US" altLang="en-US" sz="3600" baseline="0">
                <a:solidFill>
                  <a:schemeClr val="accent2"/>
                </a:solidFill>
              </a:rPr>
              <a:t>A dynamic continuum of change</a:t>
            </a:r>
            <a:endParaRPr lang="en-US" altLang="en-US" sz="3600" baseline="0">
              <a:solidFill>
                <a:srgbClr val="000000"/>
              </a:solidFill>
            </a:endParaRPr>
          </a:p>
        </p:txBody>
      </p:sp>
      <p:sp>
        <p:nvSpPr>
          <p:cNvPr id="282645" name="AutoShape 21">
            <a:extLst>
              <a:ext uri="{FF2B5EF4-FFF2-40B4-BE49-F238E27FC236}">
                <a16:creationId xmlns:a16="http://schemas.microsoft.com/office/drawing/2014/main" id="{D534701F-8ECE-D8BB-61E5-7C7AC5975F4F}"/>
              </a:ext>
            </a:extLst>
          </p:cNvPr>
          <p:cNvSpPr>
            <a:spLocks noChangeArrowheads="1"/>
          </p:cNvSpPr>
          <p:nvPr/>
        </p:nvSpPr>
        <p:spPr bwMode="auto">
          <a:xfrm>
            <a:off x="1454150" y="3816350"/>
            <a:ext cx="444500" cy="139700"/>
          </a:xfrm>
          <a:prstGeom prst="rightArrow">
            <a:avLst>
              <a:gd name="adj1" fmla="val 50000"/>
              <a:gd name="adj2" fmla="val 15913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46" name="AutoShape 22">
            <a:extLst>
              <a:ext uri="{FF2B5EF4-FFF2-40B4-BE49-F238E27FC236}">
                <a16:creationId xmlns:a16="http://schemas.microsoft.com/office/drawing/2014/main" id="{F4FD3EF1-5133-A607-3F28-C34E41C353F6}"/>
              </a:ext>
            </a:extLst>
          </p:cNvPr>
          <p:cNvSpPr>
            <a:spLocks noChangeArrowheads="1"/>
          </p:cNvSpPr>
          <p:nvPr/>
        </p:nvSpPr>
        <p:spPr bwMode="auto">
          <a:xfrm>
            <a:off x="3352800" y="3810000"/>
            <a:ext cx="444500" cy="139700"/>
          </a:xfrm>
          <a:prstGeom prst="rightArrow">
            <a:avLst>
              <a:gd name="adj1" fmla="val 50000"/>
              <a:gd name="adj2" fmla="val 15913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47" name="AutoShape 23">
            <a:extLst>
              <a:ext uri="{FF2B5EF4-FFF2-40B4-BE49-F238E27FC236}">
                <a16:creationId xmlns:a16="http://schemas.microsoft.com/office/drawing/2014/main" id="{A6F36532-13EF-9428-6177-EAAFBB21AF8E}"/>
              </a:ext>
            </a:extLst>
          </p:cNvPr>
          <p:cNvSpPr>
            <a:spLocks noChangeArrowheads="1"/>
          </p:cNvSpPr>
          <p:nvPr/>
        </p:nvSpPr>
        <p:spPr bwMode="auto">
          <a:xfrm>
            <a:off x="6172200" y="3810000"/>
            <a:ext cx="444500" cy="139700"/>
          </a:xfrm>
          <a:prstGeom prst="rightArrow">
            <a:avLst>
              <a:gd name="adj1" fmla="val 50000"/>
              <a:gd name="adj2" fmla="val 15913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48" name="AutoShape 24">
            <a:extLst>
              <a:ext uri="{FF2B5EF4-FFF2-40B4-BE49-F238E27FC236}">
                <a16:creationId xmlns:a16="http://schemas.microsoft.com/office/drawing/2014/main" id="{B9094CE0-3CB9-06C6-C706-62796B939776}"/>
              </a:ext>
            </a:extLst>
          </p:cNvPr>
          <p:cNvSpPr>
            <a:spLocks noChangeArrowheads="1"/>
          </p:cNvSpPr>
          <p:nvPr/>
        </p:nvSpPr>
        <p:spPr bwMode="auto">
          <a:xfrm rot="17280000">
            <a:off x="2216150" y="3054350"/>
            <a:ext cx="596900" cy="139700"/>
          </a:xfrm>
          <a:prstGeom prst="rightArrow">
            <a:avLst>
              <a:gd name="adj1" fmla="val 50000"/>
              <a:gd name="adj2" fmla="val 213696"/>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49" name="AutoShape 25">
            <a:extLst>
              <a:ext uri="{FF2B5EF4-FFF2-40B4-BE49-F238E27FC236}">
                <a16:creationId xmlns:a16="http://schemas.microsoft.com/office/drawing/2014/main" id="{9D806E8B-D43A-3185-786D-E8F88C6EA6E5}"/>
              </a:ext>
            </a:extLst>
          </p:cNvPr>
          <p:cNvSpPr>
            <a:spLocks noChangeArrowheads="1"/>
          </p:cNvSpPr>
          <p:nvPr/>
        </p:nvSpPr>
        <p:spPr bwMode="auto">
          <a:xfrm rot="3960000">
            <a:off x="2517775" y="4492625"/>
            <a:ext cx="603250" cy="152400"/>
          </a:xfrm>
          <a:prstGeom prst="rightArrow">
            <a:avLst>
              <a:gd name="adj1" fmla="val 50000"/>
              <a:gd name="adj2" fmla="val 197972"/>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50" name="AutoShape 26">
            <a:extLst>
              <a:ext uri="{FF2B5EF4-FFF2-40B4-BE49-F238E27FC236}">
                <a16:creationId xmlns:a16="http://schemas.microsoft.com/office/drawing/2014/main" id="{E006B1F1-1C52-C405-3DCF-34CBA670FDE4}"/>
              </a:ext>
            </a:extLst>
          </p:cNvPr>
          <p:cNvSpPr>
            <a:spLocks noChangeArrowheads="1"/>
          </p:cNvSpPr>
          <p:nvPr/>
        </p:nvSpPr>
        <p:spPr bwMode="auto">
          <a:xfrm>
            <a:off x="4038600" y="4876800"/>
            <a:ext cx="609600" cy="228600"/>
          </a:xfrm>
          <a:prstGeom prst="rightArrow">
            <a:avLst>
              <a:gd name="adj1" fmla="val 50000"/>
              <a:gd name="adj2" fmla="val 13337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1026">
            <a:extLst>
              <a:ext uri="{FF2B5EF4-FFF2-40B4-BE49-F238E27FC236}">
                <a16:creationId xmlns:a16="http://schemas.microsoft.com/office/drawing/2014/main" id="{DBB2E824-00F3-1F72-A704-1751D5EEB7E2}"/>
              </a:ext>
            </a:extLst>
          </p:cNvPr>
          <p:cNvSpPr>
            <a:spLocks noChangeArrowheads="1"/>
          </p:cNvSpPr>
          <p:nvPr/>
        </p:nvSpPr>
        <p:spPr bwMode="auto">
          <a:xfrm>
            <a:off x="457200" y="457200"/>
            <a:ext cx="82296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endParaRPr lang="en-US" altLang="en-US" sz="4400" b="1" baseline="30000"/>
          </a:p>
        </p:txBody>
      </p:sp>
      <p:sp>
        <p:nvSpPr>
          <p:cNvPr id="188419" name="Rectangle 1027">
            <a:extLst>
              <a:ext uri="{FF2B5EF4-FFF2-40B4-BE49-F238E27FC236}">
                <a16:creationId xmlns:a16="http://schemas.microsoft.com/office/drawing/2014/main" id="{5B87F644-3728-F7B6-C19E-28A3A2BCF4D2}"/>
              </a:ext>
            </a:extLst>
          </p:cNvPr>
          <p:cNvSpPr>
            <a:spLocks noChangeArrowheads="1"/>
          </p:cNvSpPr>
          <p:nvPr/>
        </p:nvSpPr>
        <p:spPr bwMode="auto">
          <a:xfrm>
            <a:off x="2971800" y="1752600"/>
            <a:ext cx="237648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en-US" b="1" u="sng" baseline="30000">
                <a:solidFill>
                  <a:schemeClr val="tx2"/>
                </a:solidFill>
                <a:effectLst>
                  <a:outerShdw blurRad="38100" dist="38100" dir="2700000" algn="tl">
                    <a:srgbClr val="000000"/>
                  </a:outerShdw>
                </a:effectLst>
              </a:rPr>
              <a:t>ACUTE</a:t>
            </a:r>
          </a:p>
        </p:txBody>
      </p:sp>
      <p:sp>
        <p:nvSpPr>
          <p:cNvPr id="188420" name="Rectangle 1028">
            <a:extLst>
              <a:ext uri="{FF2B5EF4-FFF2-40B4-BE49-F238E27FC236}">
                <a16:creationId xmlns:a16="http://schemas.microsoft.com/office/drawing/2014/main" id="{8D377FFD-2524-F77B-1D51-E2553F864C73}"/>
              </a:ext>
            </a:extLst>
          </p:cNvPr>
          <p:cNvSpPr>
            <a:spLocks noChangeArrowheads="1"/>
          </p:cNvSpPr>
          <p:nvPr/>
        </p:nvSpPr>
        <p:spPr bwMode="auto">
          <a:xfrm>
            <a:off x="6248400" y="1752600"/>
            <a:ext cx="237648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en-US" b="1" u="sng" baseline="30000">
                <a:solidFill>
                  <a:schemeClr val="tx1"/>
                </a:solidFill>
                <a:effectLst>
                  <a:outerShdw blurRad="38100" dist="38100" dir="2700000" algn="tl">
                    <a:srgbClr val="000000"/>
                  </a:outerShdw>
                </a:effectLst>
              </a:rPr>
              <a:t>CHRONIC</a:t>
            </a:r>
            <a:endParaRPr lang="en-US" altLang="en-US" b="1" u="sng" baseline="30000">
              <a:solidFill>
                <a:srgbClr val="000000"/>
              </a:solidFill>
              <a:effectLst>
                <a:outerShdw blurRad="38100" dist="38100" dir="2700000" algn="tl">
                  <a:srgbClr val="FFFFFF"/>
                </a:outerShdw>
              </a:effectLst>
            </a:endParaRPr>
          </a:p>
        </p:txBody>
      </p:sp>
      <p:sp>
        <p:nvSpPr>
          <p:cNvPr id="188421" name="Rectangle 1029">
            <a:extLst>
              <a:ext uri="{FF2B5EF4-FFF2-40B4-BE49-F238E27FC236}">
                <a16:creationId xmlns:a16="http://schemas.microsoft.com/office/drawing/2014/main" id="{54FE1836-DAE4-FB46-96E4-912A552963D5}"/>
              </a:ext>
            </a:extLst>
          </p:cNvPr>
          <p:cNvSpPr>
            <a:spLocks noChangeArrowheads="1"/>
          </p:cNvSpPr>
          <p:nvPr/>
        </p:nvSpPr>
        <p:spPr bwMode="auto">
          <a:xfrm>
            <a:off x="304800" y="2362200"/>
            <a:ext cx="217328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baseline="30000">
                <a:solidFill>
                  <a:schemeClr val="tx1"/>
                </a:solidFill>
                <a:effectLst>
                  <a:outerShdw blurRad="38100" dist="38100" dir="2700000" algn="tl">
                    <a:srgbClr val="000000"/>
                  </a:outerShdw>
                </a:effectLst>
              </a:rPr>
              <a:t>Vascular changes</a:t>
            </a:r>
            <a:endParaRPr lang="en-US" altLang="en-US" b="1" baseline="30000">
              <a:solidFill>
                <a:schemeClr val="hlink"/>
              </a:solidFill>
              <a:effectLst>
                <a:outerShdw blurRad="38100" dist="38100" dir="2700000" algn="tl">
                  <a:srgbClr val="000000"/>
                </a:outerShdw>
              </a:effectLst>
            </a:endParaRPr>
          </a:p>
        </p:txBody>
      </p:sp>
      <p:sp>
        <p:nvSpPr>
          <p:cNvPr id="188422" name="Rectangle 1030">
            <a:extLst>
              <a:ext uri="{FF2B5EF4-FFF2-40B4-BE49-F238E27FC236}">
                <a16:creationId xmlns:a16="http://schemas.microsoft.com/office/drawing/2014/main" id="{473D4F18-460A-7C7E-8D79-D1E7345292EB}"/>
              </a:ext>
            </a:extLst>
          </p:cNvPr>
          <p:cNvSpPr>
            <a:spLocks noChangeArrowheads="1"/>
          </p:cNvSpPr>
          <p:nvPr/>
        </p:nvSpPr>
        <p:spPr bwMode="auto">
          <a:xfrm>
            <a:off x="228600" y="3733800"/>
            <a:ext cx="22955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baseline="30000">
                <a:solidFill>
                  <a:schemeClr val="tx1"/>
                </a:solidFill>
                <a:effectLst>
                  <a:outerShdw blurRad="38100" dist="38100" dir="2700000" algn="tl">
                    <a:srgbClr val="000000"/>
                  </a:outerShdw>
                </a:effectLst>
              </a:rPr>
              <a:t>Cellular infiltrates</a:t>
            </a:r>
            <a:endParaRPr lang="en-US" altLang="en-US" b="1" baseline="30000">
              <a:solidFill>
                <a:schemeClr val="hlink"/>
              </a:solidFill>
              <a:effectLst>
                <a:outerShdw blurRad="38100" dist="38100" dir="2700000" algn="tl">
                  <a:srgbClr val="000000"/>
                </a:outerShdw>
              </a:effectLst>
            </a:endParaRPr>
          </a:p>
        </p:txBody>
      </p:sp>
      <p:sp>
        <p:nvSpPr>
          <p:cNvPr id="188423" name="Rectangle 1031">
            <a:extLst>
              <a:ext uri="{FF2B5EF4-FFF2-40B4-BE49-F238E27FC236}">
                <a16:creationId xmlns:a16="http://schemas.microsoft.com/office/drawing/2014/main" id="{6C15C362-63F5-B6DE-C93B-1FBF450B2EC9}"/>
              </a:ext>
            </a:extLst>
          </p:cNvPr>
          <p:cNvSpPr>
            <a:spLocks noChangeArrowheads="1"/>
          </p:cNvSpPr>
          <p:nvPr/>
        </p:nvSpPr>
        <p:spPr bwMode="auto">
          <a:xfrm>
            <a:off x="304800" y="4800600"/>
            <a:ext cx="20701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baseline="30000">
                <a:solidFill>
                  <a:schemeClr val="tx1"/>
                </a:solidFill>
                <a:effectLst>
                  <a:outerShdw blurRad="38100" dist="38100" dir="2700000" algn="tl">
                    <a:srgbClr val="000000"/>
                  </a:outerShdw>
                </a:effectLst>
              </a:rPr>
              <a:t>Stromal</a:t>
            </a:r>
            <a:r>
              <a:rPr lang="en-US" altLang="en-US" b="1" baseline="30000">
                <a:solidFill>
                  <a:schemeClr val="tx1"/>
                </a:solidFill>
              </a:rPr>
              <a:t> </a:t>
            </a:r>
            <a:r>
              <a:rPr lang="en-US" altLang="en-US" b="1" baseline="30000">
                <a:solidFill>
                  <a:schemeClr val="tx1"/>
                </a:solidFill>
                <a:effectLst>
                  <a:outerShdw blurRad="38100" dist="38100" dir="2700000" algn="tl">
                    <a:srgbClr val="000000"/>
                  </a:outerShdw>
                </a:effectLst>
              </a:rPr>
              <a:t>changes</a:t>
            </a:r>
            <a:endParaRPr lang="en-US" altLang="en-US" b="1" baseline="30000">
              <a:solidFill>
                <a:schemeClr val="hlink"/>
              </a:solidFill>
              <a:effectLst>
                <a:outerShdw blurRad="38100" dist="38100" dir="2700000" algn="tl">
                  <a:srgbClr val="000000"/>
                </a:outerShdw>
              </a:effectLst>
            </a:endParaRPr>
          </a:p>
        </p:txBody>
      </p:sp>
      <p:sp>
        <p:nvSpPr>
          <p:cNvPr id="188424" name="Rectangle 1032">
            <a:extLst>
              <a:ext uri="{FF2B5EF4-FFF2-40B4-BE49-F238E27FC236}">
                <a16:creationId xmlns:a16="http://schemas.microsoft.com/office/drawing/2014/main" id="{C0DB3D13-BE80-E022-9112-6AA9D98D35C0}"/>
              </a:ext>
            </a:extLst>
          </p:cNvPr>
          <p:cNvSpPr>
            <a:spLocks noChangeArrowheads="1"/>
          </p:cNvSpPr>
          <p:nvPr/>
        </p:nvSpPr>
        <p:spPr bwMode="auto">
          <a:xfrm>
            <a:off x="2895600" y="2209800"/>
            <a:ext cx="481488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en-US" sz="2400" baseline="0"/>
              <a:t>Vasodilation and</a:t>
            </a:r>
          </a:p>
          <a:p>
            <a:pPr eaLnBrk="0" hangingPunct="0"/>
            <a:r>
              <a:rPr lang="en-US" altLang="en-US" sz="2400" baseline="0"/>
              <a:t>Increased permeability</a:t>
            </a:r>
          </a:p>
        </p:txBody>
      </p:sp>
      <p:sp>
        <p:nvSpPr>
          <p:cNvPr id="188425" name="Rectangle 1033">
            <a:extLst>
              <a:ext uri="{FF2B5EF4-FFF2-40B4-BE49-F238E27FC236}">
                <a16:creationId xmlns:a16="http://schemas.microsoft.com/office/drawing/2014/main" id="{0D06AB84-C3FA-6CC8-949E-F3CE870391E0}"/>
              </a:ext>
            </a:extLst>
          </p:cNvPr>
          <p:cNvSpPr>
            <a:spLocks noChangeArrowheads="1"/>
          </p:cNvSpPr>
          <p:nvPr/>
        </p:nvSpPr>
        <p:spPr bwMode="auto">
          <a:xfrm>
            <a:off x="2881313" y="3600450"/>
            <a:ext cx="193040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aseline="0"/>
              <a:t>Polymorphs</a:t>
            </a:r>
          </a:p>
          <a:p>
            <a:pPr eaLnBrk="0" hangingPunct="0"/>
            <a:r>
              <a:rPr lang="en-US" altLang="en-US" sz="2400" baseline="0"/>
              <a:t>No replication</a:t>
            </a:r>
            <a:endParaRPr lang="en-US" altLang="en-US" b="1" baseline="30000"/>
          </a:p>
        </p:txBody>
      </p:sp>
      <p:sp>
        <p:nvSpPr>
          <p:cNvPr id="188426" name="Rectangle 1034">
            <a:extLst>
              <a:ext uri="{FF2B5EF4-FFF2-40B4-BE49-F238E27FC236}">
                <a16:creationId xmlns:a16="http://schemas.microsoft.com/office/drawing/2014/main" id="{37C6500E-E01E-5D33-9749-5121687CE468}"/>
              </a:ext>
            </a:extLst>
          </p:cNvPr>
          <p:cNvSpPr>
            <a:spLocks noChangeArrowheads="1"/>
          </p:cNvSpPr>
          <p:nvPr/>
        </p:nvSpPr>
        <p:spPr bwMode="auto">
          <a:xfrm>
            <a:off x="2971800" y="4648200"/>
            <a:ext cx="1862138"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en-US" sz="2400" baseline="0">
                <a:solidFill>
                  <a:schemeClr val="accent2"/>
                </a:solidFill>
              </a:rPr>
              <a:t>Minimal -</a:t>
            </a:r>
          </a:p>
          <a:p>
            <a:pPr eaLnBrk="0" hangingPunct="0"/>
            <a:r>
              <a:rPr lang="en-US" altLang="en-US" sz="2400" baseline="0">
                <a:solidFill>
                  <a:schemeClr val="accent2"/>
                </a:solidFill>
              </a:rPr>
              <a:t>separation due</a:t>
            </a:r>
          </a:p>
          <a:p>
            <a:pPr eaLnBrk="0" hangingPunct="0"/>
            <a:r>
              <a:rPr lang="en-US" altLang="en-US" sz="2400" baseline="0">
                <a:solidFill>
                  <a:schemeClr val="accent2"/>
                </a:solidFill>
              </a:rPr>
              <a:t>to edema</a:t>
            </a:r>
          </a:p>
        </p:txBody>
      </p:sp>
      <p:sp>
        <p:nvSpPr>
          <p:cNvPr id="188427" name="Rectangle 1035">
            <a:extLst>
              <a:ext uri="{FF2B5EF4-FFF2-40B4-BE49-F238E27FC236}">
                <a16:creationId xmlns:a16="http://schemas.microsoft.com/office/drawing/2014/main" id="{013104AA-FC2E-5C99-8339-E666ACCD5751}"/>
              </a:ext>
            </a:extLst>
          </p:cNvPr>
          <p:cNvSpPr>
            <a:spLocks noChangeArrowheads="1"/>
          </p:cNvSpPr>
          <p:nvPr/>
        </p:nvSpPr>
        <p:spPr bwMode="auto">
          <a:xfrm>
            <a:off x="6248400" y="2209800"/>
            <a:ext cx="12287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aseline="0"/>
              <a:t>Minimal</a:t>
            </a:r>
            <a:endParaRPr lang="en-US" altLang="en-US" b="1" baseline="30000"/>
          </a:p>
        </p:txBody>
      </p:sp>
      <p:sp>
        <p:nvSpPr>
          <p:cNvPr id="188428" name="Rectangle 1036">
            <a:extLst>
              <a:ext uri="{FF2B5EF4-FFF2-40B4-BE49-F238E27FC236}">
                <a16:creationId xmlns:a16="http://schemas.microsoft.com/office/drawing/2014/main" id="{6CDDCAAF-0859-238C-EB5A-FF870B65D734}"/>
              </a:ext>
            </a:extLst>
          </p:cNvPr>
          <p:cNvSpPr>
            <a:spLocks noChangeArrowheads="1"/>
          </p:cNvSpPr>
          <p:nvPr/>
        </p:nvSpPr>
        <p:spPr bwMode="auto">
          <a:xfrm>
            <a:off x="6172200" y="3581400"/>
            <a:ext cx="259080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en-US" sz="2400" baseline="0">
                <a:solidFill>
                  <a:schemeClr val="accent2"/>
                </a:solidFill>
              </a:rPr>
              <a:t>Mononuclear</a:t>
            </a:r>
          </a:p>
          <a:p>
            <a:pPr eaLnBrk="0" hangingPunct="0"/>
            <a:r>
              <a:rPr lang="en-US" altLang="en-US" sz="2400" baseline="0">
                <a:solidFill>
                  <a:schemeClr val="accent2"/>
                </a:solidFill>
              </a:rPr>
              <a:t>Replication</a:t>
            </a:r>
            <a:endParaRPr lang="en-US" altLang="en-US" sz="2400" b="1" baseline="30000"/>
          </a:p>
        </p:txBody>
      </p:sp>
      <p:sp>
        <p:nvSpPr>
          <p:cNvPr id="188429" name="Rectangle 1037">
            <a:extLst>
              <a:ext uri="{FF2B5EF4-FFF2-40B4-BE49-F238E27FC236}">
                <a16:creationId xmlns:a16="http://schemas.microsoft.com/office/drawing/2014/main" id="{856AD590-0C13-C69F-8F1B-1AB2A9AE508A}"/>
              </a:ext>
            </a:extLst>
          </p:cNvPr>
          <p:cNvSpPr>
            <a:spLocks noChangeArrowheads="1"/>
          </p:cNvSpPr>
          <p:nvPr/>
        </p:nvSpPr>
        <p:spPr bwMode="auto">
          <a:xfrm>
            <a:off x="6172200" y="4724400"/>
            <a:ext cx="275748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aseline="0">
                <a:solidFill>
                  <a:schemeClr val="accent2"/>
                </a:solidFill>
              </a:rPr>
              <a:t>Cellular proliferation</a:t>
            </a:r>
            <a:endParaRPr lang="en-US" altLang="en-US" sz="2400" baseline="30000"/>
          </a:p>
          <a:p>
            <a:pPr eaLnBrk="0" hangingPunct="0"/>
            <a:r>
              <a:rPr lang="en-US" altLang="en-US" sz="2400" baseline="0">
                <a:solidFill>
                  <a:schemeClr val="accent2"/>
                </a:solidFill>
              </a:rPr>
              <a:t>Fibrosis</a:t>
            </a:r>
            <a:endParaRPr lang="en-US" altLang="en-US" sz="2400" baseline="30000"/>
          </a:p>
        </p:txBody>
      </p:sp>
      <p:sp>
        <p:nvSpPr>
          <p:cNvPr id="188430" name="Rectangle 1038">
            <a:extLst>
              <a:ext uri="{FF2B5EF4-FFF2-40B4-BE49-F238E27FC236}">
                <a16:creationId xmlns:a16="http://schemas.microsoft.com/office/drawing/2014/main" id="{8B16ACCC-6F7A-E997-5D3B-A88A942A8795}"/>
              </a:ext>
            </a:extLst>
          </p:cNvPr>
          <p:cNvSpPr>
            <a:spLocks noGrp="1" noChangeArrowheads="1"/>
          </p:cNvSpPr>
          <p:nvPr>
            <p:ph type="title" idx="4294967295"/>
          </p:nvPr>
        </p:nvSpPr>
        <p:spPr>
          <a:xfrm>
            <a:off x="152400" y="381000"/>
            <a:ext cx="8991600" cy="1143000"/>
          </a:xfrm>
        </p:spPr>
        <p:txBody>
          <a:bodyPr/>
          <a:lstStyle/>
          <a:p>
            <a:r>
              <a:rPr lang="en-US" altLang="en-US" sz="4000"/>
              <a:t>Inflammation</a:t>
            </a:r>
            <a:br>
              <a:rPr lang="en-US" altLang="en-US" sz="4000">
                <a:solidFill>
                  <a:srgbClr val="FAFD00"/>
                </a:solidFill>
              </a:rPr>
            </a:br>
            <a:r>
              <a:rPr lang="en-US" altLang="en-US" sz="3200">
                <a:solidFill>
                  <a:srgbClr val="FAFD00"/>
                </a:solidFill>
              </a:rPr>
              <a:t>Characteristics of acute and chronic inflammation</a:t>
            </a:r>
            <a:endParaRPr lang="en-US" altLang="en-US"/>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66303465-8CFF-8BA8-BF9A-1E2CA19F9CA1}"/>
              </a:ext>
            </a:extLst>
          </p:cNvPr>
          <p:cNvSpPr>
            <a:spLocks noChangeArrowheads="1"/>
          </p:cNvSpPr>
          <p:nvPr/>
        </p:nvSpPr>
        <p:spPr bwMode="auto">
          <a:xfrm>
            <a:off x="304800" y="609600"/>
            <a:ext cx="88392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ctr" eaLnBrk="0" hangingPunct="0"/>
            <a:r>
              <a:rPr lang="en-US" altLang="en-US" sz="4400" b="1" baseline="0">
                <a:solidFill>
                  <a:schemeClr val="tx2"/>
                </a:solidFill>
                <a:effectLst>
                  <a:outerShdw blurRad="38100" dist="38100" dir="2700000" algn="tl">
                    <a:srgbClr val="000000"/>
                  </a:outerShdw>
                </a:effectLst>
              </a:rPr>
              <a:t> </a:t>
            </a:r>
            <a:endParaRPr lang="en-US" altLang="en-US" sz="1800" baseline="0">
              <a:solidFill>
                <a:schemeClr val="accent2"/>
              </a:solidFill>
            </a:endParaRPr>
          </a:p>
        </p:txBody>
      </p:sp>
      <p:sp>
        <p:nvSpPr>
          <p:cNvPr id="118787" name="Rectangle 3">
            <a:extLst>
              <a:ext uri="{FF2B5EF4-FFF2-40B4-BE49-F238E27FC236}">
                <a16:creationId xmlns:a16="http://schemas.microsoft.com/office/drawing/2014/main" id="{3D10E7D2-E25D-EDD3-2E7C-2594481ADEC6}"/>
              </a:ext>
            </a:extLst>
          </p:cNvPr>
          <p:cNvSpPr>
            <a:spLocks noChangeArrowheads="1"/>
          </p:cNvSpPr>
          <p:nvPr/>
        </p:nvSpPr>
        <p:spPr bwMode="auto">
          <a:xfrm>
            <a:off x="273050" y="2133600"/>
            <a:ext cx="84137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1"/>
              </a:buClr>
              <a:buSzPct val="75000"/>
              <a:buFontTx/>
              <a:buChar char="•"/>
            </a:pPr>
            <a:endParaRPr lang="en-US" altLang="en-US" sz="3200" baseline="0"/>
          </a:p>
        </p:txBody>
      </p:sp>
      <p:sp>
        <p:nvSpPr>
          <p:cNvPr id="118788" name="Rectangle 4">
            <a:extLst>
              <a:ext uri="{FF2B5EF4-FFF2-40B4-BE49-F238E27FC236}">
                <a16:creationId xmlns:a16="http://schemas.microsoft.com/office/drawing/2014/main" id="{9DE1A360-E033-C9B2-E075-9166DA2AB7B7}"/>
              </a:ext>
            </a:extLst>
          </p:cNvPr>
          <p:cNvSpPr>
            <a:spLocks noGrp="1" noChangeArrowheads="1"/>
          </p:cNvSpPr>
          <p:nvPr>
            <p:ph type="title" idx="4294967295"/>
          </p:nvPr>
        </p:nvSpPr>
        <p:spPr>
          <a:xfrm>
            <a:off x="533400" y="457200"/>
            <a:ext cx="7772400" cy="1143000"/>
          </a:xfrm>
        </p:spPr>
        <p:txBody>
          <a:bodyPr/>
          <a:lstStyle/>
          <a:p>
            <a:r>
              <a:rPr lang="en-US" altLang="en-US" sz="4000"/>
              <a:t>Inflammation</a:t>
            </a:r>
            <a:br>
              <a:rPr lang="en-US" altLang="en-US" sz="4000"/>
            </a:br>
            <a:r>
              <a:rPr lang="en-US" altLang="en-US" sz="3600">
                <a:solidFill>
                  <a:schemeClr val="accent2"/>
                </a:solidFill>
              </a:rPr>
              <a:t>Chronic Inflammation</a:t>
            </a:r>
          </a:p>
        </p:txBody>
      </p:sp>
      <p:sp>
        <p:nvSpPr>
          <p:cNvPr id="118789" name="Rectangle 5">
            <a:extLst>
              <a:ext uri="{FF2B5EF4-FFF2-40B4-BE49-F238E27FC236}">
                <a16:creationId xmlns:a16="http://schemas.microsoft.com/office/drawing/2014/main" id="{66535D50-DA18-AE0B-3387-4FA040B8C12B}"/>
              </a:ext>
            </a:extLst>
          </p:cNvPr>
          <p:cNvSpPr>
            <a:spLocks noGrp="1" noChangeArrowheads="1"/>
          </p:cNvSpPr>
          <p:nvPr>
            <p:ph type="body" idx="4294967295"/>
          </p:nvPr>
        </p:nvSpPr>
        <p:spPr>
          <a:xfrm>
            <a:off x="685800" y="1828800"/>
            <a:ext cx="7772400" cy="4114800"/>
          </a:xfrm>
        </p:spPr>
        <p:txBody>
          <a:bodyPr/>
          <a:lstStyle/>
          <a:p>
            <a:pPr>
              <a:buClr>
                <a:schemeClr val="tx1"/>
              </a:buClr>
              <a:buSzPct val="75000"/>
            </a:pPr>
            <a:r>
              <a:rPr lang="en-US" altLang="en-US"/>
              <a:t>Chronic inflammation may occur as a sequel to acute inflammation, or as a primary immune response to a foreign antigen (usually viral)</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a:extLst>
              <a:ext uri="{FF2B5EF4-FFF2-40B4-BE49-F238E27FC236}">
                <a16:creationId xmlns:a16="http://schemas.microsoft.com/office/drawing/2014/main" id="{45E8ECF6-835F-30EA-A6F8-E21DFD39AA56}"/>
              </a:ext>
            </a:extLst>
          </p:cNvPr>
          <p:cNvSpPr>
            <a:spLocks noGrp="1" noChangeArrowheads="1"/>
          </p:cNvSpPr>
          <p:nvPr>
            <p:ph type="title"/>
          </p:nvPr>
        </p:nvSpPr>
        <p:spPr/>
        <p:txBody>
          <a:bodyPr/>
          <a:lstStyle/>
          <a:p>
            <a:r>
              <a:rPr lang="en-US" altLang="en-US" sz="4000"/>
              <a:t>Inflammation</a:t>
            </a:r>
            <a:br>
              <a:rPr lang="en-US" altLang="en-US" sz="4000"/>
            </a:br>
            <a:r>
              <a:rPr lang="en-US" altLang="en-US" sz="3600">
                <a:solidFill>
                  <a:schemeClr val="accent2"/>
                </a:solidFill>
              </a:rPr>
              <a:t>Chronic Inflammation</a:t>
            </a:r>
          </a:p>
        </p:txBody>
      </p:sp>
      <p:sp>
        <p:nvSpPr>
          <p:cNvPr id="250883" name="Rectangle 3">
            <a:extLst>
              <a:ext uri="{FF2B5EF4-FFF2-40B4-BE49-F238E27FC236}">
                <a16:creationId xmlns:a16="http://schemas.microsoft.com/office/drawing/2014/main" id="{EE24E373-BF5E-DC34-C749-EF1D958D76C9}"/>
              </a:ext>
            </a:extLst>
          </p:cNvPr>
          <p:cNvSpPr>
            <a:spLocks noGrp="1" noChangeArrowheads="1"/>
          </p:cNvSpPr>
          <p:nvPr>
            <p:ph type="body" idx="1"/>
          </p:nvPr>
        </p:nvSpPr>
        <p:spPr/>
        <p:txBody>
          <a:bodyPr/>
          <a:lstStyle/>
          <a:p>
            <a:r>
              <a:rPr lang="en-US" altLang="en-US"/>
              <a:t>Histologic features</a:t>
            </a:r>
          </a:p>
          <a:p>
            <a:pPr lvl="1"/>
            <a:r>
              <a:rPr lang="en-US" altLang="en-US"/>
              <a:t>Mononuclear cells – macrophages, lymphocytes, and plasma cells</a:t>
            </a:r>
          </a:p>
          <a:p>
            <a:pPr lvl="1"/>
            <a:r>
              <a:rPr lang="en-US" altLang="en-US"/>
              <a:t>Tissue destruction by ongoing inflammation, thought to be due to cytokines produced locally by the mononuclear cells</a:t>
            </a:r>
          </a:p>
          <a:p>
            <a:pPr lvl="1"/>
            <a:r>
              <a:rPr lang="en-US" altLang="en-US"/>
              <a:t>Attempts at healing, including fibroblasts and fibrosis (Chapter 3)</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a:extLst>
              <a:ext uri="{FF2B5EF4-FFF2-40B4-BE49-F238E27FC236}">
                <a16:creationId xmlns:a16="http://schemas.microsoft.com/office/drawing/2014/main" id="{99A344E7-010B-1BD9-3D95-FA980D1819C9}"/>
              </a:ext>
            </a:extLst>
          </p:cNvPr>
          <p:cNvSpPr>
            <a:spLocks noGrp="1" noChangeArrowheads="1"/>
          </p:cNvSpPr>
          <p:nvPr>
            <p:ph type="title"/>
          </p:nvPr>
        </p:nvSpPr>
        <p:spPr/>
        <p:txBody>
          <a:bodyPr/>
          <a:lstStyle/>
          <a:p>
            <a:r>
              <a:rPr lang="en-US" altLang="en-US" sz="4000"/>
              <a:t>Inflammation</a:t>
            </a:r>
            <a:br>
              <a:rPr lang="en-US" altLang="en-US" sz="4000"/>
            </a:br>
            <a:r>
              <a:rPr lang="en-US" altLang="en-US" sz="3600">
                <a:solidFill>
                  <a:schemeClr val="accent2"/>
                </a:solidFill>
              </a:rPr>
              <a:t>Chronic Inflammation</a:t>
            </a:r>
          </a:p>
        </p:txBody>
      </p:sp>
      <p:sp>
        <p:nvSpPr>
          <p:cNvPr id="251907" name="Rectangle 3">
            <a:extLst>
              <a:ext uri="{FF2B5EF4-FFF2-40B4-BE49-F238E27FC236}">
                <a16:creationId xmlns:a16="http://schemas.microsoft.com/office/drawing/2014/main" id="{BF432AA4-77E0-E51E-1D46-8FB111A7DC22}"/>
              </a:ext>
            </a:extLst>
          </p:cNvPr>
          <p:cNvSpPr>
            <a:spLocks noGrp="1" noChangeArrowheads="1"/>
          </p:cNvSpPr>
          <p:nvPr>
            <p:ph type="body" idx="1"/>
          </p:nvPr>
        </p:nvSpPr>
        <p:spPr/>
        <p:txBody>
          <a:bodyPr/>
          <a:lstStyle/>
          <a:p>
            <a:pPr>
              <a:lnSpc>
                <a:spcPct val="90000"/>
              </a:lnSpc>
            </a:pPr>
            <a:r>
              <a:rPr lang="en-US" altLang="en-US"/>
              <a:t>Monocyte/Macrophages</a:t>
            </a:r>
          </a:p>
          <a:p>
            <a:pPr lvl="1">
              <a:lnSpc>
                <a:spcPct val="90000"/>
              </a:lnSpc>
            </a:pPr>
            <a:r>
              <a:rPr lang="en-US" altLang="en-US"/>
              <a:t>Key cell in chronic and granulomatous inflammation</a:t>
            </a:r>
          </a:p>
          <a:p>
            <a:pPr lvl="1">
              <a:lnSpc>
                <a:spcPct val="90000"/>
              </a:lnSpc>
            </a:pPr>
            <a:r>
              <a:rPr lang="en-US" altLang="en-US"/>
              <a:t>Reproduce locally, at the site of injury</a:t>
            </a:r>
          </a:p>
          <a:p>
            <a:pPr lvl="1">
              <a:lnSpc>
                <a:spcPct val="90000"/>
              </a:lnSpc>
            </a:pPr>
            <a:r>
              <a:rPr lang="en-US" altLang="en-US"/>
              <a:t>Produce numerous cytokines, which continue to recruit additional cells, including more macrophages</a:t>
            </a:r>
          </a:p>
          <a:p>
            <a:pPr lvl="1">
              <a:lnSpc>
                <a:spcPct val="90000"/>
              </a:lnSpc>
            </a:pPr>
            <a:r>
              <a:rPr lang="en-US" altLang="en-US"/>
              <a:t>May present antigen to T-cells, producing </a:t>
            </a:r>
            <a:r>
              <a:rPr lang="en-US" altLang="en-US">
                <a:solidFill>
                  <a:schemeClr val="accent2"/>
                </a:solidFill>
              </a:rPr>
              <a:t>specific</a:t>
            </a:r>
            <a:r>
              <a:rPr lang="en-US" altLang="en-US"/>
              <a:t> hypersensitivity reactions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5A2AD92F-5627-DAD0-B9F6-96D7A6014D86}"/>
              </a:ext>
            </a:extLst>
          </p:cNvPr>
          <p:cNvSpPr>
            <a:spLocks noChangeArrowheads="1"/>
          </p:cNvSpPr>
          <p:nvPr/>
        </p:nvSpPr>
        <p:spPr bwMode="auto">
          <a:xfrm>
            <a:off x="304800" y="609600"/>
            <a:ext cx="88392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ctr" eaLnBrk="0" hangingPunct="0"/>
            <a:r>
              <a:rPr lang="en-US" altLang="en-US" sz="4400" b="1" baseline="0">
                <a:solidFill>
                  <a:schemeClr val="tx2"/>
                </a:solidFill>
                <a:effectLst>
                  <a:outerShdw blurRad="38100" dist="38100" dir="2700000" algn="tl">
                    <a:srgbClr val="000000"/>
                  </a:outerShdw>
                </a:effectLst>
              </a:rPr>
              <a:t> </a:t>
            </a:r>
            <a:endParaRPr lang="en-US" altLang="en-US" sz="1800" baseline="0">
              <a:solidFill>
                <a:schemeClr val="accent2"/>
              </a:solidFill>
            </a:endParaRPr>
          </a:p>
        </p:txBody>
      </p:sp>
      <p:sp>
        <p:nvSpPr>
          <p:cNvPr id="120835" name="Rectangle 3">
            <a:extLst>
              <a:ext uri="{FF2B5EF4-FFF2-40B4-BE49-F238E27FC236}">
                <a16:creationId xmlns:a16="http://schemas.microsoft.com/office/drawing/2014/main" id="{60F6BA1E-76A5-F1F8-1055-C9D272E5CFB1}"/>
              </a:ext>
            </a:extLst>
          </p:cNvPr>
          <p:cNvSpPr>
            <a:spLocks noChangeArrowheads="1"/>
          </p:cNvSpPr>
          <p:nvPr/>
        </p:nvSpPr>
        <p:spPr bwMode="auto">
          <a:xfrm>
            <a:off x="273050" y="2133600"/>
            <a:ext cx="84137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1"/>
              </a:buClr>
              <a:buSzPct val="75000"/>
              <a:buFontTx/>
              <a:buChar char="•"/>
            </a:pPr>
            <a:endParaRPr lang="en-US" altLang="en-US" sz="3200" baseline="0"/>
          </a:p>
        </p:txBody>
      </p:sp>
      <p:sp>
        <p:nvSpPr>
          <p:cNvPr id="120836" name="Rectangle 4">
            <a:extLst>
              <a:ext uri="{FF2B5EF4-FFF2-40B4-BE49-F238E27FC236}">
                <a16:creationId xmlns:a16="http://schemas.microsoft.com/office/drawing/2014/main" id="{C634AA96-23AA-EF95-9D3E-621AEFAA0380}"/>
              </a:ext>
            </a:extLst>
          </p:cNvPr>
          <p:cNvSpPr>
            <a:spLocks noGrp="1" noChangeArrowheads="1"/>
          </p:cNvSpPr>
          <p:nvPr>
            <p:ph type="title" idx="4294967295"/>
          </p:nvPr>
        </p:nvSpPr>
        <p:spPr>
          <a:xfrm>
            <a:off x="304800" y="457200"/>
            <a:ext cx="8458200" cy="1143000"/>
          </a:xfrm>
        </p:spPr>
        <p:txBody>
          <a:bodyPr/>
          <a:lstStyle/>
          <a:p>
            <a:r>
              <a:rPr lang="en-US" altLang="en-US" sz="4000"/>
              <a:t>Inflammation</a:t>
            </a:r>
            <a:br>
              <a:rPr lang="en-US" altLang="en-US" sz="4000"/>
            </a:br>
            <a:r>
              <a:rPr lang="en-US" altLang="en-US" sz="3600">
                <a:solidFill>
                  <a:schemeClr val="accent2"/>
                </a:solidFill>
              </a:rPr>
              <a:t>Chronic Inflammation – Syphilitic Aortitis</a:t>
            </a:r>
          </a:p>
        </p:txBody>
      </p:sp>
      <p:sp>
        <p:nvSpPr>
          <p:cNvPr id="120837" name="Rectangle 5">
            <a:extLst>
              <a:ext uri="{FF2B5EF4-FFF2-40B4-BE49-F238E27FC236}">
                <a16:creationId xmlns:a16="http://schemas.microsoft.com/office/drawing/2014/main" id="{0DACBBA0-6CEB-F69E-2E9E-5F6B6D677930}"/>
              </a:ext>
            </a:extLst>
          </p:cNvPr>
          <p:cNvSpPr>
            <a:spLocks noGrp="1" noChangeArrowheads="1"/>
          </p:cNvSpPr>
          <p:nvPr>
            <p:ph type="body" idx="4294967295"/>
          </p:nvPr>
        </p:nvSpPr>
        <p:spPr>
          <a:xfrm>
            <a:off x="685800" y="1828800"/>
            <a:ext cx="7772400" cy="4114800"/>
          </a:xfrm>
        </p:spPr>
        <p:txBody>
          <a:bodyPr/>
          <a:lstStyle/>
          <a:p>
            <a:pPr>
              <a:buClr>
                <a:schemeClr val="tx1"/>
              </a:buClr>
              <a:buSzPct val="75000"/>
            </a:pPr>
            <a:endParaRPr lang="en-US" altLang="en-US"/>
          </a:p>
        </p:txBody>
      </p:sp>
      <p:pic>
        <p:nvPicPr>
          <p:cNvPr id="120838" name="Picture 6">
            <a:extLst>
              <a:ext uri="{FF2B5EF4-FFF2-40B4-BE49-F238E27FC236}">
                <a16:creationId xmlns:a16="http://schemas.microsoft.com/office/drawing/2014/main" id="{AA5AA445-2D35-BCD7-02C1-E807D75A40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00200"/>
            <a:ext cx="7315200" cy="4667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EEA84B0B-0CE0-E114-2011-6D1373E1D3F4}"/>
              </a:ext>
            </a:extLst>
          </p:cNvPr>
          <p:cNvSpPr>
            <a:spLocks noGrp="1" noChangeArrowheads="1"/>
          </p:cNvSpPr>
          <p:nvPr>
            <p:ph type="title"/>
          </p:nvPr>
        </p:nvSpPr>
        <p:spPr>
          <a:xfrm>
            <a:off x="457200" y="457200"/>
            <a:ext cx="8458200" cy="1295400"/>
          </a:xfrm>
          <a:noFill/>
          <a:ln/>
        </p:spPr>
        <p:txBody>
          <a:bodyPr lIns="90488" tIns="44450" rIns="90488" bIns="44450" anchor="b"/>
          <a:lstStyle/>
          <a:p>
            <a:r>
              <a:rPr lang="en-US" altLang="en-US"/>
              <a:t>Inflammation</a:t>
            </a:r>
            <a:r>
              <a:rPr lang="en-US" altLang="en-US" b="1">
                <a:solidFill>
                  <a:schemeClr val="hlink"/>
                </a:solidFill>
              </a:rPr>
              <a:t> </a:t>
            </a:r>
            <a:br>
              <a:rPr lang="en-US" altLang="en-US" b="1">
                <a:solidFill>
                  <a:schemeClr val="hlink"/>
                </a:solidFill>
              </a:rPr>
            </a:br>
            <a:r>
              <a:rPr lang="en-US" altLang="en-US" sz="3600">
                <a:solidFill>
                  <a:schemeClr val="accent2"/>
                </a:solidFill>
              </a:rPr>
              <a:t>Cardinal Signs</a:t>
            </a:r>
            <a:r>
              <a:rPr lang="en-US" altLang="en-US" sz="3600">
                <a:solidFill>
                  <a:schemeClr val="hlink"/>
                </a:solidFill>
              </a:rPr>
              <a:t> </a:t>
            </a:r>
          </a:p>
        </p:txBody>
      </p:sp>
      <p:sp>
        <p:nvSpPr>
          <p:cNvPr id="57347" name="Rectangle 3">
            <a:extLst>
              <a:ext uri="{FF2B5EF4-FFF2-40B4-BE49-F238E27FC236}">
                <a16:creationId xmlns:a16="http://schemas.microsoft.com/office/drawing/2014/main" id="{BAE42625-2B69-B8BE-DFBD-20ABCF627635}"/>
              </a:ext>
            </a:extLst>
          </p:cNvPr>
          <p:cNvSpPr>
            <a:spLocks noGrp="1" noChangeArrowheads="1"/>
          </p:cNvSpPr>
          <p:nvPr>
            <p:ph type="body" idx="1"/>
          </p:nvPr>
        </p:nvSpPr>
        <p:spPr>
          <a:xfrm>
            <a:off x="1066800" y="1676400"/>
            <a:ext cx="6934200" cy="4114800"/>
          </a:xfrm>
          <a:ln/>
        </p:spPr>
        <p:txBody>
          <a:bodyPr lIns="90488" tIns="44450" rIns="90488" bIns="44450"/>
          <a:lstStyle/>
          <a:p>
            <a:pPr>
              <a:buFontTx/>
              <a:buNone/>
            </a:pPr>
            <a:endParaRPr lang="en-US" altLang="en-US" sz="3600" b="1">
              <a:effectLst>
                <a:outerShdw blurRad="38100" dist="38100" dir="2700000" algn="tl">
                  <a:srgbClr val="000000"/>
                </a:outerShdw>
              </a:effectLst>
            </a:endParaRPr>
          </a:p>
        </p:txBody>
      </p:sp>
      <p:pic>
        <p:nvPicPr>
          <p:cNvPr id="57349" name="Picture 5">
            <a:extLst>
              <a:ext uri="{FF2B5EF4-FFF2-40B4-BE49-F238E27FC236}">
                <a16:creationId xmlns:a16="http://schemas.microsoft.com/office/drawing/2014/main" id="{7A745520-0C16-3931-E608-8E477B1FAD2F}"/>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1371600" y="1727200"/>
            <a:ext cx="6705600" cy="4464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026">
            <a:extLst>
              <a:ext uri="{FF2B5EF4-FFF2-40B4-BE49-F238E27FC236}">
                <a16:creationId xmlns:a16="http://schemas.microsoft.com/office/drawing/2014/main" id="{FCA56B22-4F07-EB48-078D-3F084E24E0E1}"/>
              </a:ext>
            </a:extLst>
          </p:cNvPr>
          <p:cNvSpPr>
            <a:spLocks noChangeArrowheads="1"/>
          </p:cNvSpPr>
          <p:nvPr/>
        </p:nvSpPr>
        <p:spPr bwMode="auto">
          <a:xfrm>
            <a:off x="304800" y="609600"/>
            <a:ext cx="88392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ctr" eaLnBrk="0" hangingPunct="0"/>
            <a:r>
              <a:rPr lang="en-US" altLang="en-US" sz="4400" b="1" baseline="0">
                <a:solidFill>
                  <a:schemeClr val="tx2"/>
                </a:solidFill>
                <a:effectLst>
                  <a:outerShdw blurRad="38100" dist="38100" dir="2700000" algn="tl">
                    <a:srgbClr val="000000"/>
                  </a:outerShdw>
                </a:effectLst>
              </a:rPr>
              <a:t> </a:t>
            </a:r>
            <a:endParaRPr lang="en-US" altLang="en-US" sz="1800" baseline="0">
              <a:solidFill>
                <a:schemeClr val="accent2"/>
              </a:solidFill>
            </a:endParaRPr>
          </a:p>
        </p:txBody>
      </p:sp>
      <p:sp>
        <p:nvSpPr>
          <p:cNvPr id="124931" name="Rectangle 1027">
            <a:extLst>
              <a:ext uri="{FF2B5EF4-FFF2-40B4-BE49-F238E27FC236}">
                <a16:creationId xmlns:a16="http://schemas.microsoft.com/office/drawing/2014/main" id="{1568F395-1093-FB91-F213-B1B8EBAA5277}"/>
              </a:ext>
            </a:extLst>
          </p:cNvPr>
          <p:cNvSpPr>
            <a:spLocks noChangeArrowheads="1"/>
          </p:cNvSpPr>
          <p:nvPr/>
        </p:nvSpPr>
        <p:spPr bwMode="auto">
          <a:xfrm>
            <a:off x="273050" y="2133600"/>
            <a:ext cx="84137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1"/>
              </a:buClr>
              <a:buSzPct val="75000"/>
              <a:buFontTx/>
              <a:buChar char="•"/>
            </a:pPr>
            <a:endParaRPr lang="en-US" altLang="en-US" sz="3200" baseline="0"/>
          </a:p>
        </p:txBody>
      </p:sp>
      <p:sp>
        <p:nvSpPr>
          <p:cNvPr id="124932" name="Rectangle 1028">
            <a:extLst>
              <a:ext uri="{FF2B5EF4-FFF2-40B4-BE49-F238E27FC236}">
                <a16:creationId xmlns:a16="http://schemas.microsoft.com/office/drawing/2014/main" id="{D4975612-CD66-B7B6-01F4-95DFDD7F10BB}"/>
              </a:ext>
            </a:extLst>
          </p:cNvPr>
          <p:cNvSpPr>
            <a:spLocks noGrp="1" noChangeArrowheads="1"/>
          </p:cNvSpPr>
          <p:nvPr>
            <p:ph type="title" idx="4294967295"/>
          </p:nvPr>
        </p:nvSpPr>
        <p:spPr>
          <a:xfrm>
            <a:off x="533400" y="457200"/>
            <a:ext cx="7772400" cy="1143000"/>
          </a:xfrm>
        </p:spPr>
        <p:txBody>
          <a:bodyPr/>
          <a:lstStyle/>
          <a:p>
            <a:r>
              <a:rPr lang="en-US" altLang="en-US" sz="4000"/>
              <a:t>Inflammation</a:t>
            </a:r>
            <a:br>
              <a:rPr lang="en-US" altLang="en-US" sz="4000"/>
            </a:br>
            <a:r>
              <a:rPr lang="en-US" altLang="en-US" sz="3600">
                <a:solidFill>
                  <a:schemeClr val="accent2"/>
                </a:solidFill>
              </a:rPr>
              <a:t>Granulomatous Inflammation</a:t>
            </a:r>
          </a:p>
        </p:txBody>
      </p:sp>
      <p:sp>
        <p:nvSpPr>
          <p:cNvPr id="124933" name="Rectangle 1029">
            <a:extLst>
              <a:ext uri="{FF2B5EF4-FFF2-40B4-BE49-F238E27FC236}">
                <a16:creationId xmlns:a16="http://schemas.microsoft.com/office/drawing/2014/main" id="{6CB7FD55-803F-C7D9-D916-1BB27F085E29}"/>
              </a:ext>
            </a:extLst>
          </p:cNvPr>
          <p:cNvSpPr>
            <a:spLocks noGrp="1" noChangeArrowheads="1"/>
          </p:cNvSpPr>
          <p:nvPr>
            <p:ph type="body" idx="4294967295"/>
          </p:nvPr>
        </p:nvSpPr>
        <p:spPr>
          <a:xfrm>
            <a:off x="685800" y="1828800"/>
            <a:ext cx="7772400" cy="4114800"/>
          </a:xfrm>
        </p:spPr>
        <p:txBody>
          <a:bodyPr/>
          <a:lstStyle/>
          <a:p>
            <a:pPr>
              <a:buClr>
                <a:schemeClr val="tx1"/>
              </a:buClr>
              <a:buSzPct val="75000"/>
            </a:pPr>
            <a:r>
              <a:rPr lang="en-US" altLang="en-US"/>
              <a:t>A cellular mechanism for dealing with indigestible substances</a:t>
            </a:r>
          </a:p>
          <a:p>
            <a:pPr>
              <a:buClr>
                <a:schemeClr val="tx1"/>
              </a:buClr>
              <a:buSzPct val="75000"/>
            </a:pPr>
            <a:r>
              <a:rPr lang="en-US" altLang="en-US"/>
              <a:t>The principal cells involved in granulomatous inflammation are </a:t>
            </a:r>
            <a:r>
              <a:rPr lang="en-US" altLang="en-US">
                <a:solidFill>
                  <a:schemeClr val="accent2"/>
                </a:solidFill>
              </a:rPr>
              <a:t>macrophages</a:t>
            </a:r>
            <a:r>
              <a:rPr lang="en-US" altLang="en-US"/>
              <a:t> and </a:t>
            </a:r>
            <a:r>
              <a:rPr lang="en-US" altLang="en-US">
                <a:solidFill>
                  <a:schemeClr val="accent2"/>
                </a:solidFill>
              </a:rPr>
              <a:t>lymphocytes</a:t>
            </a:r>
            <a:endParaRPr lang="en-US" altLang="en-US"/>
          </a:p>
          <a:p>
            <a:pPr>
              <a:buClr>
                <a:schemeClr val="tx1"/>
              </a:buClr>
              <a:buSzPct val="75000"/>
            </a:pPr>
            <a:r>
              <a:rPr lang="en-US" altLang="en-US">
                <a:solidFill>
                  <a:schemeClr val="accent2"/>
                </a:solidFill>
              </a:rPr>
              <a:t>Epithelioid histiocytes</a:t>
            </a:r>
            <a:r>
              <a:rPr lang="en-US" altLang="en-US"/>
              <a:t> are the hallmark of granulomatous inflammation</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ABDFA198-33CE-4569-8CDA-759A727EA262}"/>
              </a:ext>
            </a:extLst>
          </p:cNvPr>
          <p:cNvSpPr>
            <a:spLocks noChangeArrowheads="1"/>
          </p:cNvSpPr>
          <p:nvPr/>
        </p:nvSpPr>
        <p:spPr bwMode="auto">
          <a:xfrm>
            <a:off x="304800" y="609600"/>
            <a:ext cx="88392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ctr" eaLnBrk="0" hangingPunct="0"/>
            <a:r>
              <a:rPr lang="en-US" altLang="en-US" sz="4400" b="1" baseline="0">
                <a:solidFill>
                  <a:schemeClr val="tx2"/>
                </a:solidFill>
                <a:effectLst>
                  <a:outerShdw blurRad="38100" dist="38100" dir="2700000" algn="tl">
                    <a:srgbClr val="000000"/>
                  </a:outerShdw>
                </a:effectLst>
              </a:rPr>
              <a:t> </a:t>
            </a:r>
            <a:endParaRPr lang="en-US" altLang="en-US" sz="1800" baseline="0">
              <a:solidFill>
                <a:schemeClr val="accent2"/>
              </a:solidFill>
            </a:endParaRPr>
          </a:p>
        </p:txBody>
      </p:sp>
      <p:sp>
        <p:nvSpPr>
          <p:cNvPr id="126979" name="Rectangle 3">
            <a:extLst>
              <a:ext uri="{FF2B5EF4-FFF2-40B4-BE49-F238E27FC236}">
                <a16:creationId xmlns:a16="http://schemas.microsoft.com/office/drawing/2014/main" id="{EE937563-3637-ECC4-B103-D577A9C0D48B}"/>
              </a:ext>
            </a:extLst>
          </p:cNvPr>
          <p:cNvSpPr>
            <a:spLocks noChangeArrowheads="1"/>
          </p:cNvSpPr>
          <p:nvPr/>
        </p:nvSpPr>
        <p:spPr bwMode="auto">
          <a:xfrm>
            <a:off x="273050" y="2133600"/>
            <a:ext cx="84137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1"/>
              </a:buClr>
              <a:buSzPct val="75000"/>
              <a:buFontTx/>
              <a:buChar char="•"/>
            </a:pPr>
            <a:endParaRPr lang="en-US" altLang="en-US" sz="3200" baseline="0"/>
          </a:p>
        </p:txBody>
      </p:sp>
      <p:sp>
        <p:nvSpPr>
          <p:cNvPr id="126980" name="Rectangle 4">
            <a:extLst>
              <a:ext uri="{FF2B5EF4-FFF2-40B4-BE49-F238E27FC236}">
                <a16:creationId xmlns:a16="http://schemas.microsoft.com/office/drawing/2014/main" id="{8B4CE14C-6D11-747E-E8A2-1070CB368266}"/>
              </a:ext>
            </a:extLst>
          </p:cNvPr>
          <p:cNvSpPr>
            <a:spLocks noGrp="1" noChangeArrowheads="1"/>
          </p:cNvSpPr>
          <p:nvPr>
            <p:ph type="title" idx="4294967295"/>
          </p:nvPr>
        </p:nvSpPr>
        <p:spPr>
          <a:xfrm>
            <a:off x="533400" y="457200"/>
            <a:ext cx="7772400" cy="1143000"/>
          </a:xfrm>
        </p:spPr>
        <p:txBody>
          <a:bodyPr/>
          <a:lstStyle/>
          <a:p>
            <a:r>
              <a:rPr lang="en-US" altLang="en-US" sz="4000"/>
              <a:t>Inflammation</a:t>
            </a:r>
            <a:br>
              <a:rPr lang="en-US" altLang="en-US" sz="4000"/>
            </a:br>
            <a:r>
              <a:rPr lang="en-US" altLang="en-US" sz="3600">
                <a:solidFill>
                  <a:schemeClr val="accent2"/>
                </a:solidFill>
              </a:rPr>
              <a:t>Granulomatous Inflammation</a:t>
            </a:r>
          </a:p>
        </p:txBody>
      </p:sp>
      <p:sp>
        <p:nvSpPr>
          <p:cNvPr id="126981" name="Rectangle 5">
            <a:extLst>
              <a:ext uri="{FF2B5EF4-FFF2-40B4-BE49-F238E27FC236}">
                <a16:creationId xmlns:a16="http://schemas.microsoft.com/office/drawing/2014/main" id="{3CEC8DC5-A1DC-B0E7-0C77-0916DB4D6116}"/>
              </a:ext>
            </a:extLst>
          </p:cNvPr>
          <p:cNvSpPr>
            <a:spLocks noGrp="1" noChangeArrowheads="1"/>
          </p:cNvSpPr>
          <p:nvPr>
            <p:ph type="body" idx="4294967295"/>
          </p:nvPr>
        </p:nvSpPr>
        <p:spPr>
          <a:xfrm>
            <a:off x="685800" y="1828800"/>
            <a:ext cx="7924800" cy="4800600"/>
          </a:xfrm>
        </p:spPr>
        <p:txBody>
          <a:bodyPr/>
          <a:lstStyle/>
          <a:p>
            <a:pPr>
              <a:buClr>
                <a:schemeClr val="tx1"/>
              </a:buClr>
              <a:buSzPct val="75000"/>
            </a:pPr>
            <a:r>
              <a:rPr lang="en-US" altLang="en-US"/>
              <a:t>Immunity may be judged by its effect on the invading organism, but an adverse effect on the host is generally termed </a:t>
            </a:r>
            <a:r>
              <a:rPr lang="en-US" altLang="en-US">
                <a:solidFill>
                  <a:schemeClr val="accent2"/>
                </a:solidFill>
              </a:rPr>
              <a:t>hypersensitivity</a:t>
            </a:r>
            <a:endParaRPr lang="en-US" altLang="en-US"/>
          </a:p>
          <a:p>
            <a:pPr>
              <a:buClr>
                <a:schemeClr val="tx1"/>
              </a:buClr>
              <a:buSzPct val="75000"/>
            </a:pPr>
            <a:r>
              <a:rPr lang="en-US" altLang="en-US"/>
              <a:t>Destruction of tissue is primarily via the action of killer T cells (CD8</a:t>
            </a:r>
            <a:r>
              <a:rPr lang="en-US" altLang="en-US" baseline="30000"/>
              <a:t>+</a:t>
            </a:r>
            <a:r>
              <a:rPr lang="en-US" altLang="en-US"/>
              <a:t>), directed by macrophages</a:t>
            </a:r>
          </a:p>
          <a:p>
            <a:pPr>
              <a:buClr>
                <a:schemeClr val="tx1"/>
              </a:buClr>
              <a:buSzPct val="75000"/>
            </a:pPr>
            <a:r>
              <a:rPr lang="en-US" altLang="en-US"/>
              <a:t>Hence, the old term for tuberculosis was </a:t>
            </a:r>
            <a:r>
              <a:rPr lang="en-US" altLang="en-US">
                <a:solidFill>
                  <a:schemeClr val="accent2"/>
                </a:solidFill>
              </a:rPr>
              <a:t>consumption</a:t>
            </a:r>
            <a:r>
              <a:rPr lang="en-US" altLang="en-US"/>
              <a:t>, for good reason</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C9BC4D41-7A04-5A84-9C3F-00130F4BFC75}"/>
              </a:ext>
            </a:extLst>
          </p:cNvPr>
          <p:cNvSpPr>
            <a:spLocks noChangeArrowheads="1"/>
          </p:cNvSpPr>
          <p:nvPr/>
        </p:nvSpPr>
        <p:spPr bwMode="auto">
          <a:xfrm>
            <a:off x="304800" y="609600"/>
            <a:ext cx="88392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ctr" eaLnBrk="0" hangingPunct="0"/>
            <a:r>
              <a:rPr lang="en-US" altLang="en-US" sz="4400" b="1" baseline="0">
                <a:solidFill>
                  <a:schemeClr val="tx2"/>
                </a:solidFill>
                <a:effectLst>
                  <a:outerShdw blurRad="38100" dist="38100" dir="2700000" algn="tl">
                    <a:srgbClr val="000000"/>
                  </a:outerShdw>
                </a:effectLst>
              </a:rPr>
              <a:t> </a:t>
            </a:r>
            <a:endParaRPr lang="en-US" altLang="en-US" sz="1800" baseline="0">
              <a:solidFill>
                <a:schemeClr val="accent2"/>
              </a:solidFill>
            </a:endParaRPr>
          </a:p>
        </p:txBody>
      </p:sp>
      <p:sp>
        <p:nvSpPr>
          <p:cNvPr id="129027" name="Rectangle 3">
            <a:extLst>
              <a:ext uri="{FF2B5EF4-FFF2-40B4-BE49-F238E27FC236}">
                <a16:creationId xmlns:a16="http://schemas.microsoft.com/office/drawing/2014/main" id="{9F5F647D-C884-8B89-F871-864F9ED7FD3A}"/>
              </a:ext>
            </a:extLst>
          </p:cNvPr>
          <p:cNvSpPr>
            <a:spLocks noChangeArrowheads="1"/>
          </p:cNvSpPr>
          <p:nvPr/>
        </p:nvSpPr>
        <p:spPr bwMode="auto">
          <a:xfrm>
            <a:off x="273050" y="2133600"/>
            <a:ext cx="84137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1"/>
              </a:buClr>
              <a:buSzPct val="75000"/>
              <a:buFontTx/>
              <a:buChar char="•"/>
            </a:pPr>
            <a:endParaRPr lang="en-US" altLang="en-US" sz="3200" baseline="0"/>
          </a:p>
        </p:txBody>
      </p:sp>
      <p:sp>
        <p:nvSpPr>
          <p:cNvPr id="129028" name="Rectangle 4">
            <a:extLst>
              <a:ext uri="{FF2B5EF4-FFF2-40B4-BE49-F238E27FC236}">
                <a16:creationId xmlns:a16="http://schemas.microsoft.com/office/drawing/2014/main" id="{6E06E630-87D1-4CB8-C2B9-21B7CDDF9FD3}"/>
              </a:ext>
            </a:extLst>
          </p:cNvPr>
          <p:cNvSpPr>
            <a:spLocks noGrp="1" noChangeArrowheads="1"/>
          </p:cNvSpPr>
          <p:nvPr>
            <p:ph type="title" idx="4294967295"/>
          </p:nvPr>
        </p:nvSpPr>
        <p:spPr>
          <a:xfrm>
            <a:off x="533400" y="457200"/>
            <a:ext cx="7772400" cy="1143000"/>
          </a:xfrm>
        </p:spPr>
        <p:txBody>
          <a:bodyPr/>
          <a:lstStyle/>
          <a:p>
            <a:r>
              <a:rPr lang="en-US" altLang="en-US" sz="4000"/>
              <a:t>Inflammation</a:t>
            </a:r>
            <a:br>
              <a:rPr lang="en-US" altLang="en-US" sz="4000"/>
            </a:br>
            <a:r>
              <a:rPr lang="en-US" altLang="en-US" sz="3600">
                <a:solidFill>
                  <a:schemeClr val="accent2"/>
                </a:solidFill>
              </a:rPr>
              <a:t>Granulomatous Inflammation</a:t>
            </a:r>
          </a:p>
        </p:txBody>
      </p:sp>
      <p:sp>
        <p:nvSpPr>
          <p:cNvPr id="129029" name="Rectangle 5">
            <a:extLst>
              <a:ext uri="{FF2B5EF4-FFF2-40B4-BE49-F238E27FC236}">
                <a16:creationId xmlns:a16="http://schemas.microsoft.com/office/drawing/2014/main" id="{E5C41881-AEAC-B840-CD65-2150E09DA1D8}"/>
              </a:ext>
            </a:extLst>
          </p:cNvPr>
          <p:cNvSpPr>
            <a:spLocks noGrp="1" noChangeArrowheads="1"/>
          </p:cNvSpPr>
          <p:nvPr>
            <p:ph type="body" idx="4294967295"/>
          </p:nvPr>
        </p:nvSpPr>
        <p:spPr>
          <a:xfrm>
            <a:off x="685800" y="1828800"/>
            <a:ext cx="7772400" cy="4114800"/>
          </a:xfrm>
        </p:spPr>
        <p:txBody>
          <a:bodyPr/>
          <a:lstStyle/>
          <a:p>
            <a:pPr>
              <a:buClr>
                <a:schemeClr val="tx1"/>
              </a:buClr>
              <a:buSzPct val="75000"/>
            </a:pPr>
            <a:endParaRPr lang="en-US" altLang="en-US"/>
          </a:p>
        </p:txBody>
      </p:sp>
      <p:pic>
        <p:nvPicPr>
          <p:cNvPr id="129030" name="Picture 6">
            <a:extLst>
              <a:ext uri="{FF2B5EF4-FFF2-40B4-BE49-F238E27FC236}">
                <a16:creationId xmlns:a16="http://schemas.microsoft.com/office/drawing/2014/main" id="{2DCF48DC-6CE0-8349-DBEF-16ADEEFA3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76400"/>
            <a:ext cx="3886200" cy="518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ADAD023-790C-587A-6F41-9146AFC9E9D0}"/>
              </a:ext>
            </a:extLst>
          </p:cNvPr>
          <p:cNvSpPr>
            <a:spLocks noGrp="1" noChangeArrowheads="1"/>
          </p:cNvSpPr>
          <p:nvPr>
            <p:ph type="title"/>
          </p:nvPr>
        </p:nvSpPr>
        <p:spPr>
          <a:xfrm>
            <a:off x="0" y="685800"/>
            <a:ext cx="9525000" cy="838200"/>
          </a:xfrm>
          <a:noFill/>
          <a:ln/>
        </p:spPr>
        <p:txBody>
          <a:bodyPr lIns="90488" tIns="44450" rIns="90488" bIns="44450" anchor="b"/>
          <a:lstStyle/>
          <a:p>
            <a:r>
              <a:rPr lang="en-US" altLang="en-US" sz="4000">
                <a:solidFill>
                  <a:schemeClr val="tx1"/>
                </a:solidFill>
              </a:rPr>
              <a:t>Inflammation</a:t>
            </a:r>
            <a:br>
              <a:rPr lang="en-US" altLang="en-US" sz="3600">
                <a:solidFill>
                  <a:schemeClr val="accent2"/>
                </a:solidFill>
              </a:rPr>
            </a:br>
            <a:r>
              <a:rPr lang="en-US" altLang="en-US" sz="3600">
                <a:solidFill>
                  <a:schemeClr val="accent2"/>
                </a:solidFill>
              </a:rPr>
              <a:t>Granulomatous Inflammation</a:t>
            </a:r>
            <a:endParaRPr lang="en-US" altLang="en-US">
              <a:effectLst>
                <a:outerShdw blurRad="38100" dist="38100" dir="2700000" algn="tl">
                  <a:srgbClr val="000000"/>
                </a:outerShdw>
              </a:effectLst>
            </a:endParaRPr>
          </a:p>
        </p:txBody>
      </p:sp>
      <p:sp>
        <p:nvSpPr>
          <p:cNvPr id="14339" name="Rectangle 3">
            <a:extLst>
              <a:ext uri="{FF2B5EF4-FFF2-40B4-BE49-F238E27FC236}">
                <a16:creationId xmlns:a16="http://schemas.microsoft.com/office/drawing/2014/main" id="{94151C92-9EF1-A50C-A18F-D48C62336C2F}"/>
              </a:ext>
            </a:extLst>
          </p:cNvPr>
          <p:cNvSpPr>
            <a:spLocks noChangeArrowheads="1"/>
          </p:cNvSpPr>
          <p:nvPr/>
        </p:nvSpPr>
        <p:spPr bwMode="auto">
          <a:xfrm>
            <a:off x="228600" y="5715000"/>
            <a:ext cx="26924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baseline="30000">
                <a:effectLst>
                  <a:outerShdw blurRad="38100" dist="38100" dir="2700000" algn="tl">
                    <a:srgbClr val="000000"/>
                  </a:outerShdw>
                </a:effectLst>
              </a:rPr>
              <a:t>Caseating Granuloma</a:t>
            </a:r>
          </a:p>
        </p:txBody>
      </p:sp>
      <p:sp>
        <p:nvSpPr>
          <p:cNvPr id="14340" name="Rectangle 4">
            <a:extLst>
              <a:ext uri="{FF2B5EF4-FFF2-40B4-BE49-F238E27FC236}">
                <a16:creationId xmlns:a16="http://schemas.microsoft.com/office/drawing/2014/main" id="{82B37662-88DA-6DDD-FA3D-5D70AA4C7A41}"/>
              </a:ext>
            </a:extLst>
          </p:cNvPr>
          <p:cNvSpPr>
            <a:spLocks noChangeArrowheads="1"/>
          </p:cNvSpPr>
          <p:nvPr/>
        </p:nvSpPr>
        <p:spPr bwMode="auto">
          <a:xfrm>
            <a:off x="5962650" y="5562600"/>
            <a:ext cx="31813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baseline="30000">
                <a:effectLst>
                  <a:outerShdw blurRad="38100" dist="38100" dir="2700000" algn="tl">
                    <a:srgbClr val="000000"/>
                  </a:outerShdw>
                </a:effectLst>
              </a:rPr>
              <a:t>Non-caseating Granuloma</a:t>
            </a:r>
          </a:p>
        </p:txBody>
      </p:sp>
      <p:sp>
        <p:nvSpPr>
          <p:cNvPr id="14341" name="Rectangle 5">
            <a:extLst>
              <a:ext uri="{FF2B5EF4-FFF2-40B4-BE49-F238E27FC236}">
                <a16:creationId xmlns:a16="http://schemas.microsoft.com/office/drawing/2014/main" id="{1DF7FF81-C366-83FD-6B62-BA63C92CEB9E}"/>
              </a:ext>
            </a:extLst>
          </p:cNvPr>
          <p:cNvSpPr>
            <a:spLocks noChangeArrowheads="1"/>
          </p:cNvSpPr>
          <p:nvPr/>
        </p:nvSpPr>
        <p:spPr bwMode="auto">
          <a:xfrm>
            <a:off x="1433513" y="5353050"/>
            <a:ext cx="21431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baseline="30000">
                <a:solidFill>
                  <a:schemeClr val="tx1"/>
                </a:solidFill>
                <a:effectLst>
                  <a:outerShdw blurRad="38100" dist="38100" dir="2700000" algn="tl">
                    <a:srgbClr val="000000"/>
                  </a:outerShdw>
                </a:effectLst>
              </a:rPr>
              <a:t>Caseous Necrosis</a:t>
            </a:r>
            <a:endParaRPr lang="en-US" altLang="en-US" b="1" baseline="30000">
              <a:solidFill>
                <a:srgbClr val="000000"/>
              </a:solidFill>
              <a:effectLst>
                <a:outerShdw blurRad="38100" dist="38100" dir="2700000" algn="tl">
                  <a:srgbClr val="FFFFFF"/>
                </a:outerShdw>
              </a:effectLst>
            </a:endParaRPr>
          </a:p>
        </p:txBody>
      </p:sp>
      <p:sp>
        <p:nvSpPr>
          <p:cNvPr id="14342" name="Rectangle 6">
            <a:extLst>
              <a:ext uri="{FF2B5EF4-FFF2-40B4-BE49-F238E27FC236}">
                <a16:creationId xmlns:a16="http://schemas.microsoft.com/office/drawing/2014/main" id="{7FD59B39-0B97-B520-FD9C-4C26263F9887}"/>
              </a:ext>
            </a:extLst>
          </p:cNvPr>
          <p:cNvSpPr>
            <a:spLocks noChangeArrowheads="1"/>
          </p:cNvSpPr>
          <p:nvPr/>
        </p:nvSpPr>
        <p:spPr bwMode="auto">
          <a:xfrm>
            <a:off x="3048000" y="4191000"/>
            <a:ext cx="3402013"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aseline="0">
                <a:solidFill>
                  <a:schemeClr val="tx2"/>
                </a:solidFill>
              </a:rPr>
              <a:t>Macrophages, Epithelioid </a:t>
            </a:r>
          </a:p>
          <a:p>
            <a:pPr eaLnBrk="0" hangingPunct="0"/>
            <a:r>
              <a:rPr lang="en-US" altLang="en-US" sz="2400" baseline="0">
                <a:solidFill>
                  <a:schemeClr val="tx2"/>
                </a:solidFill>
              </a:rPr>
              <a:t>   Cells, and Giant Cells</a:t>
            </a:r>
          </a:p>
        </p:txBody>
      </p:sp>
      <p:sp>
        <p:nvSpPr>
          <p:cNvPr id="14343" name="Rectangle 7">
            <a:extLst>
              <a:ext uri="{FF2B5EF4-FFF2-40B4-BE49-F238E27FC236}">
                <a16:creationId xmlns:a16="http://schemas.microsoft.com/office/drawing/2014/main" id="{D30903E5-1E38-E926-288D-70A3215A1A83}"/>
              </a:ext>
            </a:extLst>
          </p:cNvPr>
          <p:cNvSpPr>
            <a:spLocks noChangeArrowheads="1"/>
          </p:cNvSpPr>
          <p:nvPr/>
        </p:nvSpPr>
        <p:spPr bwMode="auto">
          <a:xfrm>
            <a:off x="3657600" y="3124200"/>
            <a:ext cx="18383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aseline="0">
                <a:solidFill>
                  <a:schemeClr val="tx2"/>
                </a:solidFill>
              </a:rPr>
              <a:t>Lymphocytes</a:t>
            </a:r>
            <a:endParaRPr lang="en-US" altLang="en-US" b="1" baseline="0">
              <a:solidFill>
                <a:schemeClr val="tx2"/>
              </a:solidFill>
            </a:endParaRPr>
          </a:p>
        </p:txBody>
      </p:sp>
      <p:sp>
        <p:nvSpPr>
          <p:cNvPr id="14344" name="Rectangle 8">
            <a:extLst>
              <a:ext uri="{FF2B5EF4-FFF2-40B4-BE49-F238E27FC236}">
                <a16:creationId xmlns:a16="http://schemas.microsoft.com/office/drawing/2014/main" id="{22D98CC1-B297-CB20-10DF-0493E9A5ED50}"/>
              </a:ext>
            </a:extLst>
          </p:cNvPr>
          <p:cNvSpPr>
            <a:spLocks noChangeArrowheads="1"/>
          </p:cNvSpPr>
          <p:nvPr/>
        </p:nvSpPr>
        <p:spPr bwMode="auto">
          <a:xfrm>
            <a:off x="3733800" y="1981200"/>
            <a:ext cx="15351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aseline="0">
                <a:solidFill>
                  <a:schemeClr val="tx1"/>
                </a:solidFill>
              </a:rPr>
              <a:t>Fibroblasts</a:t>
            </a:r>
            <a:endParaRPr lang="en-US" altLang="en-US" sz="2400" b="1" baseline="30000">
              <a:solidFill>
                <a:srgbClr val="000000"/>
              </a:solidFill>
              <a:effectLst>
                <a:outerShdw blurRad="38100" dist="38100" dir="2700000" algn="tl">
                  <a:srgbClr val="FFFFFF"/>
                </a:outerShdw>
              </a:effectLst>
            </a:endParaRPr>
          </a:p>
        </p:txBody>
      </p:sp>
      <p:sp>
        <p:nvSpPr>
          <p:cNvPr id="14345" name="Freeform 9">
            <a:extLst>
              <a:ext uri="{FF2B5EF4-FFF2-40B4-BE49-F238E27FC236}">
                <a16:creationId xmlns:a16="http://schemas.microsoft.com/office/drawing/2014/main" id="{86573594-E37F-4C9E-0C7C-6FA446A0EDAB}"/>
              </a:ext>
            </a:extLst>
          </p:cNvPr>
          <p:cNvSpPr>
            <a:spLocks/>
          </p:cNvSpPr>
          <p:nvPr/>
        </p:nvSpPr>
        <p:spPr bwMode="auto">
          <a:xfrm>
            <a:off x="852488" y="3505200"/>
            <a:ext cx="820737" cy="954088"/>
          </a:xfrm>
          <a:custGeom>
            <a:avLst/>
            <a:gdLst>
              <a:gd name="T0" fmla="*/ 192 w 517"/>
              <a:gd name="T1" fmla="*/ 228 h 601"/>
              <a:gd name="T2" fmla="*/ 192 w 517"/>
              <a:gd name="T3" fmla="*/ 192 h 601"/>
              <a:gd name="T4" fmla="*/ 192 w 517"/>
              <a:gd name="T5" fmla="*/ 156 h 601"/>
              <a:gd name="T6" fmla="*/ 192 w 517"/>
              <a:gd name="T7" fmla="*/ 120 h 601"/>
              <a:gd name="T8" fmla="*/ 204 w 517"/>
              <a:gd name="T9" fmla="*/ 84 h 601"/>
              <a:gd name="T10" fmla="*/ 204 w 517"/>
              <a:gd name="T11" fmla="*/ 48 h 601"/>
              <a:gd name="T12" fmla="*/ 228 w 517"/>
              <a:gd name="T13" fmla="*/ 12 h 601"/>
              <a:gd name="T14" fmla="*/ 264 w 517"/>
              <a:gd name="T15" fmla="*/ 0 h 601"/>
              <a:gd name="T16" fmla="*/ 300 w 517"/>
              <a:gd name="T17" fmla="*/ 0 h 601"/>
              <a:gd name="T18" fmla="*/ 336 w 517"/>
              <a:gd name="T19" fmla="*/ 12 h 601"/>
              <a:gd name="T20" fmla="*/ 372 w 517"/>
              <a:gd name="T21" fmla="*/ 24 h 601"/>
              <a:gd name="T22" fmla="*/ 408 w 517"/>
              <a:gd name="T23" fmla="*/ 60 h 601"/>
              <a:gd name="T24" fmla="*/ 432 w 517"/>
              <a:gd name="T25" fmla="*/ 96 h 601"/>
              <a:gd name="T26" fmla="*/ 444 w 517"/>
              <a:gd name="T27" fmla="*/ 132 h 601"/>
              <a:gd name="T28" fmla="*/ 456 w 517"/>
              <a:gd name="T29" fmla="*/ 168 h 601"/>
              <a:gd name="T30" fmla="*/ 468 w 517"/>
              <a:gd name="T31" fmla="*/ 204 h 601"/>
              <a:gd name="T32" fmla="*/ 468 w 517"/>
              <a:gd name="T33" fmla="*/ 240 h 601"/>
              <a:gd name="T34" fmla="*/ 480 w 517"/>
              <a:gd name="T35" fmla="*/ 276 h 601"/>
              <a:gd name="T36" fmla="*/ 492 w 517"/>
              <a:gd name="T37" fmla="*/ 312 h 601"/>
              <a:gd name="T38" fmla="*/ 504 w 517"/>
              <a:gd name="T39" fmla="*/ 348 h 601"/>
              <a:gd name="T40" fmla="*/ 504 w 517"/>
              <a:gd name="T41" fmla="*/ 384 h 601"/>
              <a:gd name="T42" fmla="*/ 516 w 517"/>
              <a:gd name="T43" fmla="*/ 468 h 601"/>
              <a:gd name="T44" fmla="*/ 516 w 517"/>
              <a:gd name="T45" fmla="*/ 516 h 601"/>
              <a:gd name="T46" fmla="*/ 480 w 517"/>
              <a:gd name="T47" fmla="*/ 552 h 601"/>
              <a:gd name="T48" fmla="*/ 432 w 517"/>
              <a:gd name="T49" fmla="*/ 576 h 601"/>
              <a:gd name="T50" fmla="*/ 396 w 517"/>
              <a:gd name="T51" fmla="*/ 576 h 601"/>
              <a:gd name="T52" fmla="*/ 324 w 517"/>
              <a:gd name="T53" fmla="*/ 588 h 601"/>
              <a:gd name="T54" fmla="*/ 204 w 517"/>
              <a:gd name="T55" fmla="*/ 600 h 601"/>
              <a:gd name="T56" fmla="*/ 156 w 517"/>
              <a:gd name="T57" fmla="*/ 600 h 601"/>
              <a:gd name="T58" fmla="*/ 120 w 517"/>
              <a:gd name="T59" fmla="*/ 600 h 601"/>
              <a:gd name="T60" fmla="*/ 72 w 517"/>
              <a:gd name="T61" fmla="*/ 600 h 601"/>
              <a:gd name="T62" fmla="*/ 36 w 517"/>
              <a:gd name="T63" fmla="*/ 600 h 601"/>
              <a:gd name="T64" fmla="*/ 0 w 517"/>
              <a:gd name="T65" fmla="*/ 576 h 601"/>
              <a:gd name="T66" fmla="*/ 0 w 517"/>
              <a:gd name="T67" fmla="*/ 540 h 601"/>
              <a:gd name="T68" fmla="*/ 0 w 517"/>
              <a:gd name="T69" fmla="*/ 504 h 601"/>
              <a:gd name="T70" fmla="*/ 0 w 517"/>
              <a:gd name="T71" fmla="*/ 468 h 601"/>
              <a:gd name="T72" fmla="*/ 0 w 517"/>
              <a:gd name="T73" fmla="*/ 432 h 601"/>
              <a:gd name="T74" fmla="*/ 0 w 517"/>
              <a:gd name="T75" fmla="*/ 396 h 601"/>
              <a:gd name="T76" fmla="*/ 12 w 517"/>
              <a:gd name="T77" fmla="*/ 360 h 601"/>
              <a:gd name="T78" fmla="*/ 48 w 517"/>
              <a:gd name="T79" fmla="*/ 336 h 601"/>
              <a:gd name="T80" fmla="*/ 84 w 517"/>
              <a:gd name="T81" fmla="*/ 312 h 601"/>
              <a:gd name="T82" fmla="*/ 120 w 517"/>
              <a:gd name="T83" fmla="*/ 300 h 601"/>
              <a:gd name="T84" fmla="*/ 156 w 517"/>
              <a:gd name="T85" fmla="*/ 276 h 601"/>
              <a:gd name="T86" fmla="*/ 168 w 517"/>
              <a:gd name="T87" fmla="*/ 240 h 601"/>
              <a:gd name="T88" fmla="*/ 192 w 517"/>
              <a:gd name="T89" fmla="*/ 228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7" h="601">
                <a:moveTo>
                  <a:pt x="192" y="228"/>
                </a:moveTo>
                <a:lnTo>
                  <a:pt x="192" y="192"/>
                </a:lnTo>
                <a:lnTo>
                  <a:pt x="192" y="156"/>
                </a:lnTo>
                <a:lnTo>
                  <a:pt x="192" y="120"/>
                </a:lnTo>
                <a:lnTo>
                  <a:pt x="204" y="84"/>
                </a:lnTo>
                <a:lnTo>
                  <a:pt x="204" y="48"/>
                </a:lnTo>
                <a:lnTo>
                  <a:pt x="228" y="12"/>
                </a:lnTo>
                <a:lnTo>
                  <a:pt x="264" y="0"/>
                </a:lnTo>
                <a:lnTo>
                  <a:pt x="300" y="0"/>
                </a:lnTo>
                <a:lnTo>
                  <a:pt x="336" y="12"/>
                </a:lnTo>
                <a:lnTo>
                  <a:pt x="372" y="24"/>
                </a:lnTo>
                <a:lnTo>
                  <a:pt x="408" y="60"/>
                </a:lnTo>
                <a:lnTo>
                  <a:pt x="432" y="96"/>
                </a:lnTo>
                <a:lnTo>
                  <a:pt x="444" y="132"/>
                </a:lnTo>
                <a:lnTo>
                  <a:pt x="456" y="168"/>
                </a:lnTo>
                <a:lnTo>
                  <a:pt x="468" y="204"/>
                </a:lnTo>
                <a:lnTo>
                  <a:pt x="468" y="240"/>
                </a:lnTo>
                <a:lnTo>
                  <a:pt x="480" y="276"/>
                </a:lnTo>
                <a:lnTo>
                  <a:pt x="492" y="312"/>
                </a:lnTo>
                <a:lnTo>
                  <a:pt x="504" y="348"/>
                </a:lnTo>
                <a:lnTo>
                  <a:pt x="504" y="384"/>
                </a:lnTo>
                <a:lnTo>
                  <a:pt x="516" y="468"/>
                </a:lnTo>
                <a:lnTo>
                  <a:pt x="516" y="516"/>
                </a:lnTo>
                <a:lnTo>
                  <a:pt x="480" y="552"/>
                </a:lnTo>
                <a:lnTo>
                  <a:pt x="432" y="576"/>
                </a:lnTo>
                <a:lnTo>
                  <a:pt x="396" y="576"/>
                </a:lnTo>
                <a:lnTo>
                  <a:pt x="324" y="588"/>
                </a:lnTo>
                <a:lnTo>
                  <a:pt x="204" y="600"/>
                </a:lnTo>
                <a:lnTo>
                  <a:pt x="156" y="600"/>
                </a:lnTo>
                <a:lnTo>
                  <a:pt x="120" y="600"/>
                </a:lnTo>
                <a:lnTo>
                  <a:pt x="72" y="600"/>
                </a:lnTo>
                <a:lnTo>
                  <a:pt x="36" y="600"/>
                </a:lnTo>
                <a:lnTo>
                  <a:pt x="0" y="576"/>
                </a:lnTo>
                <a:lnTo>
                  <a:pt x="0" y="540"/>
                </a:lnTo>
                <a:lnTo>
                  <a:pt x="0" y="504"/>
                </a:lnTo>
                <a:lnTo>
                  <a:pt x="0" y="468"/>
                </a:lnTo>
                <a:lnTo>
                  <a:pt x="0" y="432"/>
                </a:lnTo>
                <a:lnTo>
                  <a:pt x="0" y="396"/>
                </a:lnTo>
                <a:lnTo>
                  <a:pt x="12" y="360"/>
                </a:lnTo>
                <a:lnTo>
                  <a:pt x="48" y="336"/>
                </a:lnTo>
                <a:lnTo>
                  <a:pt x="84" y="312"/>
                </a:lnTo>
                <a:lnTo>
                  <a:pt x="120" y="300"/>
                </a:lnTo>
                <a:lnTo>
                  <a:pt x="156" y="276"/>
                </a:lnTo>
                <a:lnTo>
                  <a:pt x="168" y="240"/>
                </a:lnTo>
                <a:lnTo>
                  <a:pt x="192" y="228"/>
                </a:lnTo>
              </a:path>
            </a:pathLst>
          </a:custGeom>
          <a:blipFill dpi="0" rotWithShape="0">
            <a:blip r:embed="rId3"/>
            <a:srcRect/>
            <a:tile tx="0" ty="0" sx="100000" sy="100000" flip="none" algn="tl"/>
          </a:blip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Freeform 10">
            <a:extLst>
              <a:ext uri="{FF2B5EF4-FFF2-40B4-BE49-F238E27FC236}">
                <a16:creationId xmlns:a16="http://schemas.microsoft.com/office/drawing/2014/main" id="{8093DBA6-C59B-8049-7A19-751440B338DE}"/>
              </a:ext>
            </a:extLst>
          </p:cNvPr>
          <p:cNvSpPr>
            <a:spLocks/>
          </p:cNvSpPr>
          <p:nvPr/>
        </p:nvSpPr>
        <p:spPr bwMode="auto">
          <a:xfrm>
            <a:off x="719138" y="3200400"/>
            <a:ext cx="1182687" cy="1525588"/>
          </a:xfrm>
          <a:custGeom>
            <a:avLst/>
            <a:gdLst>
              <a:gd name="T0" fmla="*/ 228 w 745"/>
              <a:gd name="T1" fmla="*/ 120 h 961"/>
              <a:gd name="T2" fmla="*/ 168 w 745"/>
              <a:gd name="T3" fmla="*/ 192 h 961"/>
              <a:gd name="T4" fmla="*/ 108 w 745"/>
              <a:gd name="T5" fmla="*/ 312 h 961"/>
              <a:gd name="T6" fmla="*/ 72 w 745"/>
              <a:gd name="T7" fmla="*/ 384 h 961"/>
              <a:gd name="T8" fmla="*/ 24 w 745"/>
              <a:gd name="T9" fmla="*/ 456 h 961"/>
              <a:gd name="T10" fmla="*/ 12 w 745"/>
              <a:gd name="T11" fmla="*/ 528 h 961"/>
              <a:gd name="T12" fmla="*/ 0 w 745"/>
              <a:gd name="T13" fmla="*/ 600 h 961"/>
              <a:gd name="T14" fmla="*/ 0 w 745"/>
              <a:gd name="T15" fmla="*/ 672 h 961"/>
              <a:gd name="T16" fmla="*/ 0 w 745"/>
              <a:gd name="T17" fmla="*/ 744 h 961"/>
              <a:gd name="T18" fmla="*/ 12 w 745"/>
              <a:gd name="T19" fmla="*/ 816 h 961"/>
              <a:gd name="T20" fmla="*/ 60 w 745"/>
              <a:gd name="T21" fmla="*/ 888 h 961"/>
              <a:gd name="T22" fmla="*/ 132 w 745"/>
              <a:gd name="T23" fmla="*/ 948 h 961"/>
              <a:gd name="T24" fmla="*/ 204 w 745"/>
              <a:gd name="T25" fmla="*/ 960 h 961"/>
              <a:gd name="T26" fmla="*/ 276 w 745"/>
              <a:gd name="T27" fmla="*/ 948 h 961"/>
              <a:gd name="T28" fmla="*/ 360 w 745"/>
              <a:gd name="T29" fmla="*/ 948 h 961"/>
              <a:gd name="T30" fmla="*/ 444 w 745"/>
              <a:gd name="T31" fmla="*/ 936 h 961"/>
              <a:gd name="T32" fmla="*/ 528 w 745"/>
              <a:gd name="T33" fmla="*/ 924 h 961"/>
              <a:gd name="T34" fmla="*/ 600 w 745"/>
              <a:gd name="T35" fmla="*/ 900 h 961"/>
              <a:gd name="T36" fmla="*/ 672 w 745"/>
              <a:gd name="T37" fmla="*/ 876 h 961"/>
              <a:gd name="T38" fmla="*/ 720 w 745"/>
              <a:gd name="T39" fmla="*/ 792 h 961"/>
              <a:gd name="T40" fmla="*/ 732 w 745"/>
              <a:gd name="T41" fmla="*/ 720 h 961"/>
              <a:gd name="T42" fmla="*/ 744 w 745"/>
              <a:gd name="T43" fmla="*/ 648 h 961"/>
              <a:gd name="T44" fmla="*/ 744 w 745"/>
              <a:gd name="T45" fmla="*/ 576 h 961"/>
              <a:gd name="T46" fmla="*/ 732 w 745"/>
              <a:gd name="T47" fmla="*/ 504 h 961"/>
              <a:gd name="T48" fmla="*/ 720 w 745"/>
              <a:gd name="T49" fmla="*/ 432 h 961"/>
              <a:gd name="T50" fmla="*/ 696 w 745"/>
              <a:gd name="T51" fmla="*/ 360 h 961"/>
              <a:gd name="T52" fmla="*/ 660 w 745"/>
              <a:gd name="T53" fmla="*/ 240 h 961"/>
              <a:gd name="T54" fmla="*/ 624 w 745"/>
              <a:gd name="T55" fmla="*/ 168 h 961"/>
              <a:gd name="T56" fmla="*/ 588 w 745"/>
              <a:gd name="T57" fmla="*/ 96 h 961"/>
              <a:gd name="T58" fmla="*/ 516 w 745"/>
              <a:gd name="T59" fmla="*/ 36 h 961"/>
              <a:gd name="T60" fmla="*/ 444 w 745"/>
              <a:gd name="T61" fmla="*/ 0 h 961"/>
              <a:gd name="T62" fmla="*/ 372 w 745"/>
              <a:gd name="T63" fmla="*/ 0 h 961"/>
              <a:gd name="T64" fmla="*/ 300 w 745"/>
              <a:gd name="T65" fmla="*/ 12 h 961"/>
              <a:gd name="T66" fmla="*/ 252 w 745"/>
              <a:gd name="T67" fmla="*/ 72 h 961"/>
              <a:gd name="T68" fmla="*/ 276 w 745"/>
              <a:gd name="T69" fmla="*/ 84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45" h="961">
                <a:moveTo>
                  <a:pt x="276" y="84"/>
                </a:moveTo>
                <a:lnTo>
                  <a:pt x="228" y="120"/>
                </a:lnTo>
                <a:lnTo>
                  <a:pt x="192" y="156"/>
                </a:lnTo>
                <a:lnTo>
                  <a:pt x="168" y="192"/>
                </a:lnTo>
                <a:lnTo>
                  <a:pt x="132" y="228"/>
                </a:lnTo>
                <a:lnTo>
                  <a:pt x="108" y="312"/>
                </a:lnTo>
                <a:lnTo>
                  <a:pt x="84" y="348"/>
                </a:lnTo>
                <a:lnTo>
                  <a:pt x="72" y="384"/>
                </a:lnTo>
                <a:lnTo>
                  <a:pt x="48" y="420"/>
                </a:lnTo>
                <a:lnTo>
                  <a:pt x="24" y="456"/>
                </a:lnTo>
                <a:lnTo>
                  <a:pt x="12" y="492"/>
                </a:lnTo>
                <a:lnTo>
                  <a:pt x="12" y="528"/>
                </a:lnTo>
                <a:lnTo>
                  <a:pt x="12" y="564"/>
                </a:lnTo>
                <a:lnTo>
                  <a:pt x="0" y="600"/>
                </a:lnTo>
                <a:lnTo>
                  <a:pt x="0" y="636"/>
                </a:lnTo>
                <a:lnTo>
                  <a:pt x="0" y="672"/>
                </a:lnTo>
                <a:lnTo>
                  <a:pt x="0" y="708"/>
                </a:lnTo>
                <a:lnTo>
                  <a:pt x="0" y="744"/>
                </a:lnTo>
                <a:lnTo>
                  <a:pt x="0" y="780"/>
                </a:lnTo>
                <a:lnTo>
                  <a:pt x="12" y="816"/>
                </a:lnTo>
                <a:lnTo>
                  <a:pt x="36" y="852"/>
                </a:lnTo>
                <a:lnTo>
                  <a:pt x="60" y="888"/>
                </a:lnTo>
                <a:lnTo>
                  <a:pt x="84" y="924"/>
                </a:lnTo>
                <a:lnTo>
                  <a:pt x="132" y="948"/>
                </a:lnTo>
                <a:lnTo>
                  <a:pt x="168" y="960"/>
                </a:lnTo>
                <a:lnTo>
                  <a:pt x="204" y="960"/>
                </a:lnTo>
                <a:lnTo>
                  <a:pt x="240" y="960"/>
                </a:lnTo>
                <a:lnTo>
                  <a:pt x="276" y="948"/>
                </a:lnTo>
                <a:lnTo>
                  <a:pt x="324" y="948"/>
                </a:lnTo>
                <a:lnTo>
                  <a:pt x="360" y="948"/>
                </a:lnTo>
                <a:lnTo>
                  <a:pt x="408" y="936"/>
                </a:lnTo>
                <a:lnTo>
                  <a:pt x="444" y="936"/>
                </a:lnTo>
                <a:lnTo>
                  <a:pt x="492" y="924"/>
                </a:lnTo>
                <a:lnTo>
                  <a:pt x="528" y="924"/>
                </a:lnTo>
                <a:lnTo>
                  <a:pt x="564" y="912"/>
                </a:lnTo>
                <a:lnTo>
                  <a:pt x="600" y="900"/>
                </a:lnTo>
                <a:lnTo>
                  <a:pt x="636" y="888"/>
                </a:lnTo>
                <a:lnTo>
                  <a:pt x="672" y="876"/>
                </a:lnTo>
                <a:lnTo>
                  <a:pt x="696" y="840"/>
                </a:lnTo>
                <a:lnTo>
                  <a:pt x="720" y="792"/>
                </a:lnTo>
                <a:lnTo>
                  <a:pt x="732" y="756"/>
                </a:lnTo>
                <a:lnTo>
                  <a:pt x="732" y="720"/>
                </a:lnTo>
                <a:lnTo>
                  <a:pt x="744" y="684"/>
                </a:lnTo>
                <a:lnTo>
                  <a:pt x="744" y="648"/>
                </a:lnTo>
                <a:lnTo>
                  <a:pt x="744" y="612"/>
                </a:lnTo>
                <a:lnTo>
                  <a:pt x="744" y="576"/>
                </a:lnTo>
                <a:lnTo>
                  <a:pt x="744" y="540"/>
                </a:lnTo>
                <a:lnTo>
                  <a:pt x="732" y="504"/>
                </a:lnTo>
                <a:lnTo>
                  <a:pt x="732" y="468"/>
                </a:lnTo>
                <a:lnTo>
                  <a:pt x="720" y="432"/>
                </a:lnTo>
                <a:lnTo>
                  <a:pt x="708" y="396"/>
                </a:lnTo>
                <a:lnTo>
                  <a:pt x="696" y="360"/>
                </a:lnTo>
                <a:lnTo>
                  <a:pt x="672" y="312"/>
                </a:lnTo>
                <a:lnTo>
                  <a:pt x="660" y="240"/>
                </a:lnTo>
                <a:lnTo>
                  <a:pt x="636" y="204"/>
                </a:lnTo>
                <a:lnTo>
                  <a:pt x="624" y="168"/>
                </a:lnTo>
                <a:lnTo>
                  <a:pt x="612" y="132"/>
                </a:lnTo>
                <a:lnTo>
                  <a:pt x="588" y="96"/>
                </a:lnTo>
                <a:lnTo>
                  <a:pt x="552" y="60"/>
                </a:lnTo>
                <a:lnTo>
                  <a:pt x="516" y="36"/>
                </a:lnTo>
                <a:lnTo>
                  <a:pt x="480" y="24"/>
                </a:lnTo>
                <a:lnTo>
                  <a:pt x="444" y="0"/>
                </a:lnTo>
                <a:lnTo>
                  <a:pt x="408" y="0"/>
                </a:lnTo>
                <a:lnTo>
                  <a:pt x="372" y="0"/>
                </a:lnTo>
                <a:lnTo>
                  <a:pt x="336" y="0"/>
                </a:lnTo>
                <a:lnTo>
                  <a:pt x="300" y="12"/>
                </a:lnTo>
                <a:lnTo>
                  <a:pt x="264" y="36"/>
                </a:lnTo>
                <a:lnTo>
                  <a:pt x="252" y="72"/>
                </a:lnTo>
                <a:lnTo>
                  <a:pt x="240" y="108"/>
                </a:lnTo>
                <a:lnTo>
                  <a:pt x="276" y="84"/>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Freeform 11">
            <a:extLst>
              <a:ext uri="{FF2B5EF4-FFF2-40B4-BE49-F238E27FC236}">
                <a16:creationId xmlns:a16="http://schemas.microsoft.com/office/drawing/2014/main" id="{86A26B6B-8FF5-7731-36F2-DAB2EC66917C}"/>
              </a:ext>
            </a:extLst>
          </p:cNvPr>
          <p:cNvSpPr>
            <a:spLocks/>
          </p:cNvSpPr>
          <p:nvPr/>
        </p:nvSpPr>
        <p:spPr bwMode="auto">
          <a:xfrm>
            <a:off x="509588" y="2876550"/>
            <a:ext cx="1677987" cy="2135188"/>
          </a:xfrm>
          <a:custGeom>
            <a:avLst/>
            <a:gdLst>
              <a:gd name="T0" fmla="*/ 420 w 1057"/>
              <a:gd name="T1" fmla="*/ 36 h 1345"/>
              <a:gd name="T2" fmla="*/ 336 w 1057"/>
              <a:gd name="T3" fmla="*/ 60 h 1345"/>
              <a:gd name="T4" fmla="*/ 264 w 1057"/>
              <a:gd name="T5" fmla="*/ 96 h 1345"/>
              <a:gd name="T6" fmla="*/ 192 w 1057"/>
              <a:gd name="T7" fmla="*/ 168 h 1345"/>
              <a:gd name="T8" fmla="*/ 132 w 1057"/>
              <a:gd name="T9" fmla="*/ 240 h 1345"/>
              <a:gd name="T10" fmla="*/ 108 w 1057"/>
              <a:gd name="T11" fmla="*/ 312 h 1345"/>
              <a:gd name="T12" fmla="*/ 84 w 1057"/>
              <a:gd name="T13" fmla="*/ 384 h 1345"/>
              <a:gd name="T14" fmla="*/ 60 w 1057"/>
              <a:gd name="T15" fmla="*/ 456 h 1345"/>
              <a:gd name="T16" fmla="*/ 48 w 1057"/>
              <a:gd name="T17" fmla="*/ 528 h 1345"/>
              <a:gd name="T18" fmla="*/ 36 w 1057"/>
              <a:gd name="T19" fmla="*/ 600 h 1345"/>
              <a:gd name="T20" fmla="*/ 36 w 1057"/>
              <a:gd name="T21" fmla="*/ 672 h 1345"/>
              <a:gd name="T22" fmla="*/ 12 w 1057"/>
              <a:gd name="T23" fmla="*/ 744 h 1345"/>
              <a:gd name="T24" fmla="*/ 0 w 1057"/>
              <a:gd name="T25" fmla="*/ 816 h 1345"/>
              <a:gd name="T26" fmla="*/ 12 w 1057"/>
              <a:gd name="T27" fmla="*/ 888 h 1345"/>
              <a:gd name="T28" fmla="*/ 36 w 1057"/>
              <a:gd name="T29" fmla="*/ 960 h 1345"/>
              <a:gd name="T30" fmla="*/ 60 w 1057"/>
              <a:gd name="T31" fmla="*/ 1032 h 1345"/>
              <a:gd name="T32" fmla="*/ 72 w 1057"/>
              <a:gd name="T33" fmla="*/ 1104 h 1345"/>
              <a:gd name="T34" fmla="*/ 96 w 1057"/>
              <a:gd name="T35" fmla="*/ 1176 h 1345"/>
              <a:gd name="T36" fmla="*/ 132 w 1057"/>
              <a:gd name="T37" fmla="*/ 1248 h 1345"/>
              <a:gd name="T38" fmla="*/ 204 w 1057"/>
              <a:gd name="T39" fmla="*/ 1296 h 1345"/>
              <a:gd name="T40" fmla="*/ 276 w 1057"/>
              <a:gd name="T41" fmla="*/ 1332 h 1345"/>
              <a:gd name="T42" fmla="*/ 348 w 1057"/>
              <a:gd name="T43" fmla="*/ 1344 h 1345"/>
              <a:gd name="T44" fmla="*/ 420 w 1057"/>
              <a:gd name="T45" fmla="*/ 1332 h 1345"/>
              <a:gd name="T46" fmla="*/ 492 w 1057"/>
              <a:gd name="T47" fmla="*/ 1332 h 1345"/>
              <a:gd name="T48" fmla="*/ 576 w 1057"/>
              <a:gd name="T49" fmla="*/ 1320 h 1345"/>
              <a:gd name="T50" fmla="*/ 648 w 1057"/>
              <a:gd name="T51" fmla="*/ 1320 h 1345"/>
              <a:gd name="T52" fmla="*/ 756 w 1057"/>
              <a:gd name="T53" fmla="*/ 1308 h 1345"/>
              <a:gd name="T54" fmla="*/ 828 w 1057"/>
              <a:gd name="T55" fmla="*/ 1296 h 1345"/>
              <a:gd name="T56" fmla="*/ 900 w 1057"/>
              <a:gd name="T57" fmla="*/ 1248 h 1345"/>
              <a:gd name="T58" fmla="*/ 960 w 1057"/>
              <a:gd name="T59" fmla="*/ 1188 h 1345"/>
              <a:gd name="T60" fmla="*/ 1008 w 1057"/>
              <a:gd name="T61" fmla="*/ 1116 h 1345"/>
              <a:gd name="T62" fmla="*/ 1020 w 1057"/>
              <a:gd name="T63" fmla="*/ 1044 h 1345"/>
              <a:gd name="T64" fmla="*/ 1044 w 1057"/>
              <a:gd name="T65" fmla="*/ 972 h 1345"/>
              <a:gd name="T66" fmla="*/ 1056 w 1057"/>
              <a:gd name="T67" fmla="*/ 900 h 1345"/>
              <a:gd name="T68" fmla="*/ 1056 w 1057"/>
              <a:gd name="T69" fmla="*/ 828 h 1345"/>
              <a:gd name="T70" fmla="*/ 1044 w 1057"/>
              <a:gd name="T71" fmla="*/ 756 h 1345"/>
              <a:gd name="T72" fmla="*/ 1032 w 1057"/>
              <a:gd name="T73" fmla="*/ 684 h 1345"/>
              <a:gd name="T74" fmla="*/ 1020 w 1057"/>
              <a:gd name="T75" fmla="*/ 612 h 1345"/>
              <a:gd name="T76" fmla="*/ 1008 w 1057"/>
              <a:gd name="T77" fmla="*/ 540 h 1345"/>
              <a:gd name="T78" fmla="*/ 984 w 1057"/>
              <a:gd name="T79" fmla="*/ 468 h 1345"/>
              <a:gd name="T80" fmla="*/ 936 w 1057"/>
              <a:gd name="T81" fmla="*/ 396 h 1345"/>
              <a:gd name="T82" fmla="*/ 900 w 1057"/>
              <a:gd name="T83" fmla="*/ 324 h 1345"/>
              <a:gd name="T84" fmla="*/ 852 w 1057"/>
              <a:gd name="T85" fmla="*/ 252 h 1345"/>
              <a:gd name="T86" fmla="*/ 792 w 1057"/>
              <a:gd name="T87" fmla="*/ 180 h 1345"/>
              <a:gd name="T88" fmla="*/ 720 w 1057"/>
              <a:gd name="T89" fmla="*/ 120 h 1345"/>
              <a:gd name="T90" fmla="*/ 648 w 1057"/>
              <a:gd name="T91" fmla="*/ 72 h 1345"/>
              <a:gd name="T92" fmla="*/ 576 w 1057"/>
              <a:gd name="T93" fmla="*/ 48 h 1345"/>
              <a:gd name="T94" fmla="*/ 504 w 1057"/>
              <a:gd name="T95" fmla="*/ 36 h 1345"/>
              <a:gd name="T96" fmla="*/ 456 w 1057"/>
              <a:gd name="T97" fmla="*/ 0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7" h="1345">
                <a:moveTo>
                  <a:pt x="456" y="0"/>
                </a:moveTo>
                <a:lnTo>
                  <a:pt x="420" y="36"/>
                </a:lnTo>
                <a:lnTo>
                  <a:pt x="384" y="48"/>
                </a:lnTo>
                <a:lnTo>
                  <a:pt x="336" y="60"/>
                </a:lnTo>
                <a:lnTo>
                  <a:pt x="300" y="72"/>
                </a:lnTo>
                <a:lnTo>
                  <a:pt x="264" y="96"/>
                </a:lnTo>
                <a:lnTo>
                  <a:pt x="228" y="132"/>
                </a:lnTo>
                <a:lnTo>
                  <a:pt x="192" y="168"/>
                </a:lnTo>
                <a:lnTo>
                  <a:pt x="156" y="204"/>
                </a:lnTo>
                <a:lnTo>
                  <a:pt x="132" y="240"/>
                </a:lnTo>
                <a:lnTo>
                  <a:pt x="120" y="276"/>
                </a:lnTo>
                <a:lnTo>
                  <a:pt x="108" y="312"/>
                </a:lnTo>
                <a:lnTo>
                  <a:pt x="84" y="348"/>
                </a:lnTo>
                <a:lnTo>
                  <a:pt x="84" y="384"/>
                </a:lnTo>
                <a:lnTo>
                  <a:pt x="72" y="420"/>
                </a:lnTo>
                <a:lnTo>
                  <a:pt x="60" y="456"/>
                </a:lnTo>
                <a:lnTo>
                  <a:pt x="48" y="492"/>
                </a:lnTo>
                <a:lnTo>
                  <a:pt x="48" y="528"/>
                </a:lnTo>
                <a:lnTo>
                  <a:pt x="36" y="564"/>
                </a:lnTo>
                <a:lnTo>
                  <a:pt x="36" y="600"/>
                </a:lnTo>
                <a:lnTo>
                  <a:pt x="36" y="636"/>
                </a:lnTo>
                <a:lnTo>
                  <a:pt x="36" y="672"/>
                </a:lnTo>
                <a:lnTo>
                  <a:pt x="24" y="708"/>
                </a:lnTo>
                <a:lnTo>
                  <a:pt x="12" y="744"/>
                </a:lnTo>
                <a:lnTo>
                  <a:pt x="0" y="780"/>
                </a:lnTo>
                <a:lnTo>
                  <a:pt x="0" y="816"/>
                </a:lnTo>
                <a:lnTo>
                  <a:pt x="12" y="852"/>
                </a:lnTo>
                <a:lnTo>
                  <a:pt x="12" y="888"/>
                </a:lnTo>
                <a:lnTo>
                  <a:pt x="24" y="924"/>
                </a:lnTo>
                <a:lnTo>
                  <a:pt x="36" y="960"/>
                </a:lnTo>
                <a:lnTo>
                  <a:pt x="48" y="996"/>
                </a:lnTo>
                <a:lnTo>
                  <a:pt x="60" y="1032"/>
                </a:lnTo>
                <a:lnTo>
                  <a:pt x="60" y="1068"/>
                </a:lnTo>
                <a:lnTo>
                  <a:pt x="72" y="1104"/>
                </a:lnTo>
                <a:lnTo>
                  <a:pt x="84" y="1140"/>
                </a:lnTo>
                <a:lnTo>
                  <a:pt x="96" y="1176"/>
                </a:lnTo>
                <a:lnTo>
                  <a:pt x="120" y="1212"/>
                </a:lnTo>
                <a:lnTo>
                  <a:pt x="132" y="1248"/>
                </a:lnTo>
                <a:lnTo>
                  <a:pt x="168" y="1284"/>
                </a:lnTo>
                <a:lnTo>
                  <a:pt x="204" y="1296"/>
                </a:lnTo>
                <a:lnTo>
                  <a:pt x="240" y="1320"/>
                </a:lnTo>
                <a:lnTo>
                  <a:pt x="276" y="1332"/>
                </a:lnTo>
                <a:lnTo>
                  <a:pt x="312" y="1332"/>
                </a:lnTo>
                <a:lnTo>
                  <a:pt x="348" y="1344"/>
                </a:lnTo>
                <a:lnTo>
                  <a:pt x="384" y="1344"/>
                </a:lnTo>
                <a:lnTo>
                  <a:pt x="420" y="1332"/>
                </a:lnTo>
                <a:lnTo>
                  <a:pt x="456" y="1332"/>
                </a:lnTo>
                <a:lnTo>
                  <a:pt x="492" y="1332"/>
                </a:lnTo>
                <a:lnTo>
                  <a:pt x="528" y="1332"/>
                </a:lnTo>
                <a:lnTo>
                  <a:pt x="576" y="1320"/>
                </a:lnTo>
                <a:lnTo>
                  <a:pt x="612" y="1320"/>
                </a:lnTo>
                <a:lnTo>
                  <a:pt x="648" y="1320"/>
                </a:lnTo>
                <a:lnTo>
                  <a:pt x="720" y="1320"/>
                </a:lnTo>
                <a:lnTo>
                  <a:pt x="756" y="1308"/>
                </a:lnTo>
                <a:lnTo>
                  <a:pt x="792" y="1308"/>
                </a:lnTo>
                <a:lnTo>
                  <a:pt x="828" y="1296"/>
                </a:lnTo>
                <a:lnTo>
                  <a:pt x="864" y="1284"/>
                </a:lnTo>
                <a:lnTo>
                  <a:pt x="900" y="1248"/>
                </a:lnTo>
                <a:lnTo>
                  <a:pt x="936" y="1224"/>
                </a:lnTo>
                <a:lnTo>
                  <a:pt x="960" y="1188"/>
                </a:lnTo>
                <a:lnTo>
                  <a:pt x="984" y="1152"/>
                </a:lnTo>
                <a:lnTo>
                  <a:pt x="1008" y="1116"/>
                </a:lnTo>
                <a:lnTo>
                  <a:pt x="1008" y="1080"/>
                </a:lnTo>
                <a:lnTo>
                  <a:pt x="1020" y="1044"/>
                </a:lnTo>
                <a:lnTo>
                  <a:pt x="1032" y="1008"/>
                </a:lnTo>
                <a:lnTo>
                  <a:pt x="1044" y="972"/>
                </a:lnTo>
                <a:lnTo>
                  <a:pt x="1056" y="936"/>
                </a:lnTo>
                <a:lnTo>
                  <a:pt x="1056" y="900"/>
                </a:lnTo>
                <a:lnTo>
                  <a:pt x="1056" y="864"/>
                </a:lnTo>
                <a:lnTo>
                  <a:pt x="1056" y="828"/>
                </a:lnTo>
                <a:lnTo>
                  <a:pt x="1044" y="792"/>
                </a:lnTo>
                <a:lnTo>
                  <a:pt x="1044" y="756"/>
                </a:lnTo>
                <a:lnTo>
                  <a:pt x="1044" y="720"/>
                </a:lnTo>
                <a:lnTo>
                  <a:pt x="1032" y="684"/>
                </a:lnTo>
                <a:lnTo>
                  <a:pt x="1020" y="648"/>
                </a:lnTo>
                <a:lnTo>
                  <a:pt x="1020" y="612"/>
                </a:lnTo>
                <a:lnTo>
                  <a:pt x="1020" y="576"/>
                </a:lnTo>
                <a:lnTo>
                  <a:pt x="1008" y="540"/>
                </a:lnTo>
                <a:lnTo>
                  <a:pt x="996" y="504"/>
                </a:lnTo>
                <a:lnTo>
                  <a:pt x="984" y="468"/>
                </a:lnTo>
                <a:lnTo>
                  <a:pt x="960" y="432"/>
                </a:lnTo>
                <a:lnTo>
                  <a:pt x="936" y="396"/>
                </a:lnTo>
                <a:lnTo>
                  <a:pt x="924" y="360"/>
                </a:lnTo>
                <a:lnTo>
                  <a:pt x="900" y="324"/>
                </a:lnTo>
                <a:lnTo>
                  <a:pt x="876" y="288"/>
                </a:lnTo>
                <a:lnTo>
                  <a:pt x="852" y="252"/>
                </a:lnTo>
                <a:lnTo>
                  <a:pt x="828" y="216"/>
                </a:lnTo>
                <a:lnTo>
                  <a:pt x="792" y="180"/>
                </a:lnTo>
                <a:lnTo>
                  <a:pt x="756" y="156"/>
                </a:lnTo>
                <a:lnTo>
                  <a:pt x="720" y="120"/>
                </a:lnTo>
                <a:lnTo>
                  <a:pt x="684" y="96"/>
                </a:lnTo>
                <a:lnTo>
                  <a:pt x="648" y="72"/>
                </a:lnTo>
                <a:lnTo>
                  <a:pt x="612" y="60"/>
                </a:lnTo>
                <a:lnTo>
                  <a:pt x="576" y="48"/>
                </a:lnTo>
                <a:lnTo>
                  <a:pt x="540" y="36"/>
                </a:lnTo>
                <a:lnTo>
                  <a:pt x="504" y="36"/>
                </a:lnTo>
                <a:lnTo>
                  <a:pt x="468" y="24"/>
                </a:lnTo>
                <a:lnTo>
                  <a:pt x="456"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Oval 12">
            <a:extLst>
              <a:ext uri="{FF2B5EF4-FFF2-40B4-BE49-F238E27FC236}">
                <a16:creationId xmlns:a16="http://schemas.microsoft.com/office/drawing/2014/main" id="{5E83BDFD-0EC7-83B2-EB03-CF5742EB557F}"/>
              </a:ext>
            </a:extLst>
          </p:cNvPr>
          <p:cNvSpPr>
            <a:spLocks noChangeArrowheads="1"/>
          </p:cNvSpPr>
          <p:nvPr/>
        </p:nvSpPr>
        <p:spPr bwMode="auto">
          <a:xfrm>
            <a:off x="1011238" y="2806700"/>
            <a:ext cx="596900" cy="139700"/>
          </a:xfrm>
          <a:prstGeom prst="ellipse">
            <a:avLst/>
          </a:prstGeom>
          <a:solidFill>
            <a:srgbClr val="8CF4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9" name="Oval 13">
            <a:extLst>
              <a:ext uri="{FF2B5EF4-FFF2-40B4-BE49-F238E27FC236}">
                <a16:creationId xmlns:a16="http://schemas.microsoft.com/office/drawing/2014/main" id="{5EEF126E-DA0A-F460-9FAB-844F05967EC4}"/>
              </a:ext>
            </a:extLst>
          </p:cNvPr>
          <p:cNvSpPr>
            <a:spLocks noChangeArrowheads="1"/>
          </p:cNvSpPr>
          <p:nvPr/>
        </p:nvSpPr>
        <p:spPr bwMode="auto">
          <a:xfrm rot="2580000">
            <a:off x="1544638" y="3035300"/>
            <a:ext cx="596900" cy="139700"/>
          </a:xfrm>
          <a:prstGeom prst="ellipse">
            <a:avLst/>
          </a:prstGeom>
          <a:solidFill>
            <a:srgbClr val="8CF4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0" name="Oval 14">
            <a:extLst>
              <a:ext uri="{FF2B5EF4-FFF2-40B4-BE49-F238E27FC236}">
                <a16:creationId xmlns:a16="http://schemas.microsoft.com/office/drawing/2014/main" id="{DF19A8A7-CEEF-7FFF-178B-CC348D78C2A4}"/>
              </a:ext>
            </a:extLst>
          </p:cNvPr>
          <p:cNvSpPr>
            <a:spLocks noChangeArrowheads="1"/>
          </p:cNvSpPr>
          <p:nvPr/>
        </p:nvSpPr>
        <p:spPr bwMode="auto">
          <a:xfrm rot="1440000">
            <a:off x="1316038" y="2730500"/>
            <a:ext cx="596900" cy="139700"/>
          </a:xfrm>
          <a:prstGeom prst="ellipse">
            <a:avLst/>
          </a:prstGeom>
          <a:solidFill>
            <a:srgbClr val="8CF4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1" name="Oval 15">
            <a:extLst>
              <a:ext uri="{FF2B5EF4-FFF2-40B4-BE49-F238E27FC236}">
                <a16:creationId xmlns:a16="http://schemas.microsoft.com/office/drawing/2014/main" id="{F96CE6C7-5B6C-4428-BA99-55F7623E7EEF}"/>
              </a:ext>
            </a:extLst>
          </p:cNvPr>
          <p:cNvSpPr>
            <a:spLocks noChangeArrowheads="1"/>
          </p:cNvSpPr>
          <p:nvPr/>
        </p:nvSpPr>
        <p:spPr bwMode="auto">
          <a:xfrm>
            <a:off x="1849438" y="3492500"/>
            <a:ext cx="139700" cy="63500"/>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2" name="Oval 16">
            <a:extLst>
              <a:ext uri="{FF2B5EF4-FFF2-40B4-BE49-F238E27FC236}">
                <a16:creationId xmlns:a16="http://schemas.microsoft.com/office/drawing/2014/main" id="{76A5A33B-C654-DF99-97DD-90C31F0F7A44}"/>
              </a:ext>
            </a:extLst>
          </p:cNvPr>
          <p:cNvSpPr>
            <a:spLocks noChangeArrowheads="1"/>
          </p:cNvSpPr>
          <p:nvPr/>
        </p:nvSpPr>
        <p:spPr bwMode="auto">
          <a:xfrm>
            <a:off x="1925638" y="3644900"/>
            <a:ext cx="139700" cy="63500"/>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3" name="Oval 17">
            <a:extLst>
              <a:ext uri="{FF2B5EF4-FFF2-40B4-BE49-F238E27FC236}">
                <a16:creationId xmlns:a16="http://schemas.microsoft.com/office/drawing/2014/main" id="{4CD85981-A36B-6050-6AC0-9603E1804F3F}"/>
              </a:ext>
            </a:extLst>
          </p:cNvPr>
          <p:cNvSpPr>
            <a:spLocks noChangeArrowheads="1"/>
          </p:cNvSpPr>
          <p:nvPr/>
        </p:nvSpPr>
        <p:spPr bwMode="auto">
          <a:xfrm>
            <a:off x="1697038" y="3416300"/>
            <a:ext cx="139700" cy="63500"/>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4" name="Oval 18">
            <a:extLst>
              <a:ext uri="{FF2B5EF4-FFF2-40B4-BE49-F238E27FC236}">
                <a16:creationId xmlns:a16="http://schemas.microsoft.com/office/drawing/2014/main" id="{E890016E-FB7E-057E-AFFE-DA5D18D3495F}"/>
              </a:ext>
            </a:extLst>
          </p:cNvPr>
          <p:cNvSpPr>
            <a:spLocks noChangeArrowheads="1"/>
          </p:cNvSpPr>
          <p:nvPr/>
        </p:nvSpPr>
        <p:spPr bwMode="auto">
          <a:xfrm>
            <a:off x="1773238" y="3644900"/>
            <a:ext cx="139700" cy="63500"/>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5" name="Oval 19">
            <a:extLst>
              <a:ext uri="{FF2B5EF4-FFF2-40B4-BE49-F238E27FC236}">
                <a16:creationId xmlns:a16="http://schemas.microsoft.com/office/drawing/2014/main" id="{C7AE4DD7-B0EB-00BB-64D5-97E1823CE9A0}"/>
              </a:ext>
            </a:extLst>
          </p:cNvPr>
          <p:cNvSpPr>
            <a:spLocks noChangeArrowheads="1"/>
          </p:cNvSpPr>
          <p:nvPr/>
        </p:nvSpPr>
        <p:spPr bwMode="auto">
          <a:xfrm>
            <a:off x="7183438" y="3721100"/>
            <a:ext cx="139700" cy="63500"/>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6" name="Freeform 20">
            <a:extLst>
              <a:ext uri="{FF2B5EF4-FFF2-40B4-BE49-F238E27FC236}">
                <a16:creationId xmlns:a16="http://schemas.microsoft.com/office/drawing/2014/main" id="{F4E60239-4FDA-6AEE-E62C-85F771E85E8C}"/>
              </a:ext>
            </a:extLst>
          </p:cNvPr>
          <p:cNvSpPr>
            <a:spLocks/>
          </p:cNvSpPr>
          <p:nvPr/>
        </p:nvSpPr>
        <p:spPr bwMode="auto">
          <a:xfrm>
            <a:off x="1252538" y="4419600"/>
            <a:ext cx="477837" cy="249238"/>
          </a:xfrm>
          <a:custGeom>
            <a:avLst/>
            <a:gdLst>
              <a:gd name="T0" fmla="*/ 180 w 301"/>
              <a:gd name="T1" fmla="*/ 36 h 157"/>
              <a:gd name="T2" fmla="*/ 144 w 301"/>
              <a:gd name="T3" fmla="*/ 48 h 157"/>
              <a:gd name="T4" fmla="*/ 108 w 301"/>
              <a:gd name="T5" fmla="*/ 60 h 157"/>
              <a:gd name="T6" fmla="*/ 72 w 301"/>
              <a:gd name="T7" fmla="*/ 48 h 157"/>
              <a:gd name="T8" fmla="*/ 36 w 301"/>
              <a:gd name="T9" fmla="*/ 48 h 157"/>
              <a:gd name="T10" fmla="*/ 0 w 301"/>
              <a:gd name="T11" fmla="*/ 60 h 157"/>
              <a:gd name="T12" fmla="*/ 0 w 301"/>
              <a:gd name="T13" fmla="*/ 96 h 157"/>
              <a:gd name="T14" fmla="*/ 12 w 301"/>
              <a:gd name="T15" fmla="*/ 132 h 157"/>
              <a:gd name="T16" fmla="*/ 48 w 301"/>
              <a:gd name="T17" fmla="*/ 144 h 157"/>
              <a:gd name="T18" fmla="*/ 84 w 301"/>
              <a:gd name="T19" fmla="*/ 156 h 157"/>
              <a:gd name="T20" fmla="*/ 120 w 301"/>
              <a:gd name="T21" fmla="*/ 156 h 157"/>
              <a:gd name="T22" fmla="*/ 156 w 301"/>
              <a:gd name="T23" fmla="*/ 156 h 157"/>
              <a:gd name="T24" fmla="*/ 192 w 301"/>
              <a:gd name="T25" fmla="*/ 132 h 157"/>
              <a:gd name="T26" fmla="*/ 228 w 301"/>
              <a:gd name="T27" fmla="*/ 132 h 157"/>
              <a:gd name="T28" fmla="*/ 264 w 301"/>
              <a:gd name="T29" fmla="*/ 108 h 157"/>
              <a:gd name="T30" fmla="*/ 288 w 301"/>
              <a:gd name="T31" fmla="*/ 72 h 157"/>
              <a:gd name="T32" fmla="*/ 300 w 301"/>
              <a:gd name="T33" fmla="*/ 36 h 157"/>
              <a:gd name="T34" fmla="*/ 276 w 301"/>
              <a:gd name="T35" fmla="*/ 0 h 157"/>
              <a:gd name="T36" fmla="*/ 240 w 301"/>
              <a:gd name="T37" fmla="*/ 0 h 157"/>
              <a:gd name="T38" fmla="*/ 216 w 301"/>
              <a:gd name="T39" fmla="*/ 36 h 157"/>
              <a:gd name="T40" fmla="*/ 180 w 301"/>
              <a:gd name="T41" fmla="*/ 3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1" h="157">
                <a:moveTo>
                  <a:pt x="180" y="36"/>
                </a:moveTo>
                <a:lnTo>
                  <a:pt x="144" y="48"/>
                </a:lnTo>
                <a:lnTo>
                  <a:pt x="108" y="60"/>
                </a:lnTo>
                <a:lnTo>
                  <a:pt x="72" y="48"/>
                </a:lnTo>
                <a:lnTo>
                  <a:pt x="36" y="48"/>
                </a:lnTo>
                <a:lnTo>
                  <a:pt x="0" y="60"/>
                </a:lnTo>
                <a:lnTo>
                  <a:pt x="0" y="96"/>
                </a:lnTo>
                <a:lnTo>
                  <a:pt x="12" y="132"/>
                </a:lnTo>
                <a:lnTo>
                  <a:pt x="48" y="144"/>
                </a:lnTo>
                <a:lnTo>
                  <a:pt x="84" y="156"/>
                </a:lnTo>
                <a:lnTo>
                  <a:pt x="120" y="156"/>
                </a:lnTo>
                <a:lnTo>
                  <a:pt x="156" y="156"/>
                </a:lnTo>
                <a:lnTo>
                  <a:pt x="192" y="132"/>
                </a:lnTo>
                <a:lnTo>
                  <a:pt x="228" y="132"/>
                </a:lnTo>
                <a:lnTo>
                  <a:pt x="264" y="108"/>
                </a:lnTo>
                <a:lnTo>
                  <a:pt x="288" y="72"/>
                </a:lnTo>
                <a:lnTo>
                  <a:pt x="300" y="36"/>
                </a:lnTo>
                <a:lnTo>
                  <a:pt x="276" y="0"/>
                </a:lnTo>
                <a:lnTo>
                  <a:pt x="240" y="0"/>
                </a:lnTo>
                <a:lnTo>
                  <a:pt x="216" y="36"/>
                </a:lnTo>
                <a:lnTo>
                  <a:pt x="180" y="36"/>
                </a:lnTo>
              </a:path>
            </a:pathLst>
          </a:custGeom>
          <a:solidFill>
            <a:schemeClr val="accent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7" name="Freeform 21">
            <a:extLst>
              <a:ext uri="{FF2B5EF4-FFF2-40B4-BE49-F238E27FC236}">
                <a16:creationId xmlns:a16="http://schemas.microsoft.com/office/drawing/2014/main" id="{79971403-BF27-8559-A15D-6C66866FA18C}"/>
              </a:ext>
            </a:extLst>
          </p:cNvPr>
          <p:cNvSpPr>
            <a:spLocks/>
          </p:cNvSpPr>
          <p:nvPr/>
        </p:nvSpPr>
        <p:spPr bwMode="auto">
          <a:xfrm>
            <a:off x="1685925" y="3922713"/>
            <a:ext cx="239713" cy="484187"/>
          </a:xfrm>
          <a:custGeom>
            <a:avLst/>
            <a:gdLst>
              <a:gd name="T0" fmla="*/ 43 w 151"/>
              <a:gd name="T1" fmla="*/ 112 h 305"/>
              <a:gd name="T2" fmla="*/ 41 w 151"/>
              <a:gd name="T3" fmla="*/ 151 h 305"/>
              <a:gd name="T4" fmla="*/ 38 w 151"/>
              <a:gd name="T5" fmla="*/ 188 h 305"/>
              <a:gd name="T6" fmla="*/ 16 w 151"/>
              <a:gd name="T7" fmla="*/ 219 h 305"/>
              <a:gd name="T8" fmla="*/ 2 w 151"/>
              <a:gd name="T9" fmla="*/ 252 h 305"/>
              <a:gd name="T10" fmla="*/ 0 w 151"/>
              <a:gd name="T11" fmla="*/ 289 h 305"/>
              <a:gd name="T12" fmla="*/ 35 w 151"/>
              <a:gd name="T13" fmla="*/ 303 h 305"/>
              <a:gd name="T14" fmla="*/ 72 w 151"/>
              <a:gd name="T15" fmla="*/ 304 h 305"/>
              <a:gd name="T16" fmla="*/ 96 w 151"/>
              <a:gd name="T17" fmla="*/ 275 h 305"/>
              <a:gd name="T18" fmla="*/ 121 w 151"/>
              <a:gd name="T19" fmla="*/ 245 h 305"/>
              <a:gd name="T20" fmla="*/ 134 w 151"/>
              <a:gd name="T21" fmla="*/ 211 h 305"/>
              <a:gd name="T22" fmla="*/ 147 w 151"/>
              <a:gd name="T23" fmla="*/ 178 h 305"/>
              <a:gd name="T24" fmla="*/ 137 w 151"/>
              <a:gd name="T25" fmla="*/ 137 h 305"/>
              <a:gd name="T26" fmla="*/ 150 w 151"/>
              <a:gd name="T27" fmla="*/ 102 h 305"/>
              <a:gd name="T28" fmla="*/ 139 w 151"/>
              <a:gd name="T29" fmla="*/ 60 h 305"/>
              <a:gd name="T30" fmla="*/ 115 w 151"/>
              <a:gd name="T31" fmla="*/ 25 h 305"/>
              <a:gd name="T32" fmla="*/ 86 w 151"/>
              <a:gd name="T33" fmla="*/ 0 h 305"/>
              <a:gd name="T34" fmla="*/ 44 w 151"/>
              <a:gd name="T35" fmla="*/ 11 h 305"/>
              <a:gd name="T36" fmla="*/ 30 w 151"/>
              <a:gd name="T37" fmla="*/ 44 h 305"/>
              <a:gd name="T38" fmla="*/ 55 w 151"/>
              <a:gd name="T39" fmla="*/ 79 h 305"/>
              <a:gd name="T40" fmla="*/ 43 w 151"/>
              <a:gd name="T41" fmla="*/ 11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305">
                <a:moveTo>
                  <a:pt x="43" y="112"/>
                </a:moveTo>
                <a:lnTo>
                  <a:pt x="41" y="151"/>
                </a:lnTo>
                <a:lnTo>
                  <a:pt x="38" y="188"/>
                </a:lnTo>
                <a:lnTo>
                  <a:pt x="16" y="219"/>
                </a:lnTo>
                <a:lnTo>
                  <a:pt x="2" y="252"/>
                </a:lnTo>
                <a:lnTo>
                  <a:pt x="0" y="289"/>
                </a:lnTo>
                <a:lnTo>
                  <a:pt x="35" y="303"/>
                </a:lnTo>
                <a:lnTo>
                  <a:pt x="72" y="304"/>
                </a:lnTo>
                <a:lnTo>
                  <a:pt x="96" y="275"/>
                </a:lnTo>
                <a:lnTo>
                  <a:pt x="121" y="245"/>
                </a:lnTo>
                <a:lnTo>
                  <a:pt x="134" y="211"/>
                </a:lnTo>
                <a:lnTo>
                  <a:pt x="147" y="178"/>
                </a:lnTo>
                <a:lnTo>
                  <a:pt x="137" y="137"/>
                </a:lnTo>
                <a:lnTo>
                  <a:pt x="150" y="102"/>
                </a:lnTo>
                <a:lnTo>
                  <a:pt x="139" y="60"/>
                </a:lnTo>
                <a:lnTo>
                  <a:pt x="115" y="25"/>
                </a:lnTo>
                <a:lnTo>
                  <a:pt x="86" y="0"/>
                </a:lnTo>
                <a:lnTo>
                  <a:pt x="44" y="11"/>
                </a:lnTo>
                <a:lnTo>
                  <a:pt x="30" y="44"/>
                </a:lnTo>
                <a:lnTo>
                  <a:pt x="55" y="79"/>
                </a:lnTo>
                <a:lnTo>
                  <a:pt x="43" y="112"/>
                </a:lnTo>
              </a:path>
            </a:pathLst>
          </a:custGeom>
          <a:solidFill>
            <a:schemeClr val="accent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8" name="Freeform 22">
            <a:extLst>
              <a:ext uri="{FF2B5EF4-FFF2-40B4-BE49-F238E27FC236}">
                <a16:creationId xmlns:a16="http://schemas.microsoft.com/office/drawing/2014/main" id="{1B75B908-C62E-FED7-8F56-7BFD2025D83B}"/>
              </a:ext>
            </a:extLst>
          </p:cNvPr>
          <p:cNvSpPr>
            <a:spLocks/>
          </p:cNvSpPr>
          <p:nvPr/>
        </p:nvSpPr>
        <p:spPr bwMode="auto">
          <a:xfrm>
            <a:off x="1709738" y="4381500"/>
            <a:ext cx="173037" cy="230188"/>
          </a:xfrm>
          <a:custGeom>
            <a:avLst/>
            <a:gdLst>
              <a:gd name="T0" fmla="*/ 84 w 109"/>
              <a:gd name="T1" fmla="*/ 12 h 145"/>
              <a:gd name="T2" fmla="*/ 48 w 109"/>
              <a:gd name="T3" fmla="*/ 24 h 145"/>
              <a:gd name="T4" fmla="*/ 36 w 109"/>
              <a:gd name="T5" fmla="*/ 60 h 145"/>
              <a:gd name="T6" fmla="*/ 24 w 109"/>
              <a:gd name="T7" fmla="*/ 96 h 145"/>
              <a:gd name="T8" fmla="*/ 0 w 109"/>
              <a:gd name="T9" fmla="*/ 132 h 145"/>
              <a:gd name="T10" fmla="*/ 36 w 109"/>
              <a:gd name="T11" fmla="*/ 144 h 145"/>
              <a:gd name="T12" fmla="*/ 60 w 109"/>
              <a:gd name="T13" fmla="*/ 108 h 145"/>
              <a:gd name="T14" fmla="*/ 84 w 109"/>
              <a:gd name="T15" fmla="*/ 72 h 145"/>
              <a:gd name="T16" fmla="*/ 96 w 109"/>
              <a:gd name="T17" fmla="*/ 36 h 145"/>
              <a:gd name="T18" fmla="*/ 108 w 109"/>
              <a:gd name="T19" fmla="*/ 0 h 145"/>
              <a:gd name="T20" fmla="*/ 84 w 109"/>
              <a:gd name="T21"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45">
                <a:moveTo>
                  <a:pt x="84" y="12"/>
                </a:moveTo>
                <a:lnTo>
                  <a:pt x="48" y="24"/>
                </a:lnTo>
                <a:lnTo>
                  <a:pt x="36" y="60"/>
                </a:lnTo>
                <a:lnTo>
                  <a:pt x="24" y="96"/>
                </a:lnTo>
                <a:lnTo>
                  <a:pt x="0" y="132"/>
                </a:lnTo>
                <a:lnTo>
                  <a:pt x="36" y="144"/>
                </a:lnTo>
                <a:lnTo>
                  <a:pt x="60" y="108"/>
                </a:lnTo>
                <a:lnTo>
                  <a:pt x="84" y="72"/>
                </a:lnTo>
                <a:lnTo>
                  <a:pt x="96" y="36"/>
                </a:lnTo>
                <a:lnTo>
                  <a:pt x="108" y="0"/>
                </a:lnTo>
                <a:lnTo>
                  <a:pt x="84" y="12"/>
                </a:lnTo>
              </a:path>
            </a:pathLst>
          </a:custGeom>
          <a:solidFill>
            <a:schemeClr val="accent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9" name="Freeform 23">
            <a:extLst>
              <a:ext uri="{FF2B5EF4-FFF2-40B4-BE49-F238E27FC236}">
                <a16:creationId xmlns:a16="http://schemas.microsoft.com/office/drawing/2014/main" id="{511AE6E5-8967-51C0-1393-84CDF79D6140}"/>
              </a:ext>
            </a:extLst>
          </p:cNvPr>
          <p:cNvSpPr>
            <a:spLocks/>
          </p:cNvSpPr>
          <p:nvPr/>
        </p:nvSpPr>
        <p:spPr bwMode="auto">
          <a:xfrm>
            <a:off x="803275" y="4416425"/>
            <a:ext cx="479425" cy="257175"/>
          </a:xfrm>
          <a:custGeom>
            <a:avLst/>
            <a:gdLst>
              <a:gd name="T0" fmla="*/ 192 w 302"/>
              <a:gd name="T1" fmla="*/ 54 h 162"/>
              <a:gd name="T2" fmla="*/ 154 w 302"/>
              <a:gd name="T3" fmla="*/ 51 h 162"/>
              <a:gd name="T4" fmla="*/ 117 w 302"/>
              <a:gd name="T5" fmla="*/ 45 h 162"/>
              <a:gd name="T6" fmla="*/ 89 w 302"/>
              <a:gd name="T7" fmla="*/ 20 h 162"/>
              <a:gd name="T8" fmla="*/ 56 w 302"/>
              <a:gd name="T9" fmla="*/ 5 h 162"/>
              <a:gd name="T10" fmla="*/ 19 w 302"/>
              <a:gd name="T11" fmla="*/ 0 h 162"/>
              <a:gd name="T12" fmla="*/ 3 w 302"/>
              <a:gd name="T13" fmla="*/ 34 h 162"/>
              <a:gd name="T14" fmla="*/ 0 w 302"/>
              <a:gd name="T15" fmla="*/ 71 h 162"/>
              <a:gd name="T16" fmla="*/ 26 w 302"/>
              <a:gd name="T17" fmla="*/ 97 h 162"/>
              <a:gd name="T18" fmla="*/ 54 w 302"/>
              <a:gd name="T19" fmla="*/ 122 h 162"/>
              <a:gd name="T20" fmla="*/ 88 w 302"/>
              <a:gd name="T21" fmla="*/ 137 h 162"/>
              <a:gd name="T22" fmla="*/ 120 w 302"/>
              <a:gd name="T23" fmla="*/ 152 h 162"/>
              <a:gd name="T24" fmla="*/ 162 w 302"/>
              <a:gd name="T25" fmla="*/ 147 h 162"/>
              <a:gd name="T26" fmla="*/ 195 w 302"/>
              <a:gd name="T27" fmla="*/ 161 h 162"/>
              <a:gd name="T28" fmla="*/ 238 w 302"/>
              <a:gd name="T29" fmla="*/ 155 h 162"/>
              <a:gd name="T30" fmla="*/ 275 w 302"/>
              <a:gd name="T31" fmla="*/ 133 h 162"/>
              <a:gd name="T32" fmla="*/ 301 w 302"/>
              <a:gd name="T33" fmla="*/ 106 h 162"/>
              <a:gd name="T34" fmla="*/ 293 w 302"/>
              <a:gd name="T35" fmla="*/ 63 h 162"/>
              <a:gd name="T36" fmla="*/ 261 w 302"/>
              <a:gd name="T37" fmla="*/ 48 h 162"/>
              <a:gd name="T38" fmla="*/ 225 w 302"/>
              <a:gd name="T39" fmla="*/ 70 h 162"/>
              <a:gd name="T40" fmla="*/ 192 w 302"/>
              <a:gd name="T41" fmla="*/ 5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2" h="162">
                <a:moveTo>
                  <a:pt x="192" y="54"/>
                </a:moveTo>
                <a:lnTo>
                  <a:pt x="154" y="51"/>
                </a:lnTo>
                <a:lnTo>
                  <a:pt x="117" y="45"/>
                </a:lnTo>
                <a:lnTo>
                  <a:pt x="89" y="20"/>
                </a:lnTo>
                <a:lnTo>
                  <a:pt x="56" y="5"/>
                </a:lnTo>
                <a:lnTo>
                  <a:pt x="19" y="0"/>
                </a:lnTo>
                <a:lnTo>
                  <a:pt x="3" y="34"/>
                </a:lnTo>
                <a:lnTo>
                  <a:pt x="0" y="71"/>
                </a:lnTo>
                <a:lnTo>
                  <a:pt x="26" y="97"/>
                </a:lnTo>
                <a:lnTo>
                  <a:pt x="54" y="122"/>
                </a:lnTo>
                <a:lnTo>
                  <a:pt x="88" y="137"/>
                </a:lnTo>
                <a:lnTo>
                  <a:pt x="120" y="152"/>
                </a:lnTo>
                <a:lnTo>
                  <a:pt x="162" y="147"/>
                </a:lnTo>
                <a:lnTo>
                  <a:pt x="195" y="161"/>
                </a:lnTo>
                <a:lnTo>
                  <a:pt x="238" y="155"/>
                </a:lnTo>
                <a:lnTo>
                  <a:pt x="275" y="133"/>
                </a:lnTo>
                <a:lnTo>
                  <a:pt x="301" y="106"/>
                </a:lnTo>
                <a:lnTo>
                  <a:pt x="293" y="63"/>
                </a:lnTo>
                <a:lnTo>
                  <a:pt x="261" y="48"/>
                </a:lnTo>
                <a:lnTo>
                  <a:pt x="225" y="70"/>
                </a:lnTo>
                <a:lnTo>
                  <a:pt x="192" y="54"/>
                </a:lnTo>
              </a:path>
            </a:pathLst>
          </a:custGeom>
          <a:solidFill>
            <a:schemeClr val="accent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0" name="Line 24">
            <a:extLst>
              <a:ext uri="{FF2B5EF4-FFF2-40B4-BE49-F238E27FC236}">
                <a16:creationId xmlns:a16="http://schemas.microsoft.com/office/drawing/2014/main" id="{65BE27D4-C234-B481-EDC5-5665621C99F4}"/>
              </a:ext>
            </a:extLst>
          </p:cNvPr>
          <p:cNvSpPr>
            <a:spLocks noChangeShapeType="1"/>
          </p:cNvSpPr>
          <p:nvPr/>
        </p:nvSpPr>
        <p:spPr bwMode="auto">
          <a:xfrm flipV="1">
            <a:off x="1698625" y="2109788"/>
            <a:ext cx="2043113" cy="6969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1" name="Freeform 25">
            <a:extLst>
              <a:ext uri="{FF2B5EF4-FFF2-40B4-BE49-F238E27FC236}">
                <a16:creationId xmlns:a16="http://schemas.microsoft.com/office/drawing/2014/main" id="{2602569F-C347-F97C-FEB4-627137E2D389}"/>
              </a:ext>
            </a:extLst>
          </p:cNvPr>
          <p:cNvSpPr>
            <a:spLocks/>
          </p:cNvSpPr>
          <p:nvPr/>
        </p:nvSpPr>
        <p:spPr bwMode="auto">
          <a:xfrm>
            <a:off x="7615238" y="3390900"/>
            <a:ext cx="439737" cy="534988"/>
          </a:xfrm>
          <a:custGeom>
            <a:avLst/>
            <a:gdLst>
              <a:gd name="T0" fmla="*/ 12 w 277"/>
              <a:gd name="T1" fmla="*/ 252 h 337"/>
              <a:gd name="T2" fmla="*/ 12 w 277"/>
              <a:gd name="T3" fmla="*/ 216 h 337"/>
              <a:gd name="T4" fmla="*/ 0 w 277"/>
              <a:gd name="T5" fmla="*/ 180 h 337"/>
              <a:gd name="T6" fmla="*/ 0 w 277"/>
              <a:gd name="T7" fmla="*/ 144 h 337"/>
              <a:gd name="T8" fmla="*/ 12 w 277"/>
              <a:gd name="T9" fmla="*/ 108 h 337"/>
              <a:gd name="T10" fmla="*/ 48 w 277"/>
              <a:gd name="T11" fmla="*/ 108 h 337"/>
              <a:gd name="T12" fmla="*/ 84 w 277"/>
              <a:gd name="T13" fmla="*/ 72 h 337"/>
              <a:gd name="T14" fmla="*/ 120 w 277"/>
              <a:gd name="T15" fmla="*/ 36 h 337"/>
              <a:gd name="T16" fmla="*/ 156 w 277"/>
              <a:gd name="T17" fmla="*/ 12 h 337"/>
              <a:gd name="T18" fmla="*/ 192 w 277"/>
              <a:gd name="T19" fmla="*/ 0 h 337"/>
              <a:gd name="T20" fmla="*/ 228 w 277"/>
              <a:gd name="T21" fmla="*/ 24 h 337"/>
              <a:gd name="T22" fmla="*/ 264 w 277"/>
              <a:gd name="T23" fmla="*/ 36 h 337"/>
              <a:gd name="T24" fmla="*/ 264 w 277"/>
              <a:gd name="T25" fmla="*/ 72 h 337"/>
              <a:gd name="T26" fmla="*/ 276 w 277"/>
              <a:gd name="T27" fmla="*/ 108 h 337"/>
              <a:gd name="T28" fmla="*/ 276 w 277"/>
              <a:gd name="T29" fmla="*/ 144 h 337"/>
              <a:gd name="T30" fmla="*/ 276 w 277"/>
              <a:gd name="T31" fmla="*/ 180 h 337"/>
              <a:gd name="T32" fmla="*/ 252 w 277"/>
              <a:gd name="T33" fmla="*/ 216 h 337"/>
              <a:gd name="T34" fmla="*/ 240 w 277"/>
              <a:gd name="T35" fmla="*/ 252 h 337"/>
              <a:gd name="T36" fmla="*/ 228 w 277"/>
              <a:gd name="T37" fmla="*/ 288 h 337"/>
              <a:gd name="T38" fmla="*/ 204 w 277"/>
              <a:gd name="T39" fmla="*/ 324 h 337"/>
              <a:gd name="T40" fmla="*/ 168 w 277"/>
              <a:gd name="T41" fmla="*/ 324 h 337"/>
              <a:gd name="T42" fmla="*/ 132 w 277"/>
              <a:gd name="T43" fmla="*/ 324 h 337"/>
              <a:gd name="T44" fmla="*/ 96 w 277"/>
              <a:gd name="T45" fmla="*/ 336 h 337"/>
              <a:gd name="T46" fmla="*/ 60 w 277"/>
              <a:gd name="T47" fmla="*/ 336 h 337"/>
              <a:gd name="T48" fmla="*/ 24 w 277"/>
              <a:gd name="T49" fmla="*/ 312 h 337"/>
              <a:gd name="T50" fmla="*/ 12 w 277"/>
              <a:gd name="T51" fmla="*/ 252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7" h="337">
                <a:moveTo>
                  <a:pt x="12" y="252"/>
                </a:moveTo>
                <a:lnTo>
                  <a:pt x="12" y="216"/>
                </a:lnTo>
                <a:lnTo>
                  <a:pt x="0" y="180"/>
                </a:lnTo>
                <a:lnTo>
                  <a:pt x="0" y="144"/>
                </a:lnTo>
                <a:lnTo>
                  <a:pt x="12" y="108"/>
                </a:lnTo>
                <a:lnTo>
                  <a:pt x="48" y="108"/>
                </a:lnTo>
                <a:lnTo>
                  <a:pt x="84" y="72"/>
                </a:lnTo>
                <a:lnTo>
                  <a:pt x="120" y="36"/>
                </a:lnTo>
                <a:lnTo>
                  <a:pt x="156" y="12"/>
                </a:lnTo>
                <a:lnTo>
                  <a:pt x="192" y="0"/>
                </a:lnTo>
                <a:lnTo>
                  <a:pt x="228" y="24"/>
                </a:lnTo>
                <a:lnTo>
                  <a:pt x="264" y="36"/>
                </a:lnTo>
                <a:lnTo>
                  <a:pt x="264" y="72"/>
                </a:lnTo>
                <a:lnTo>
                  <a:pt x="276" y="108"/>
                </a:lnTo>
                <a:lnTo>
                  <a:pt x="276" y="144"/>
                </a:lnTo>
                <a:lnTo>
                  <a:pt x="276" y="180"/>
                </a:lnTo>
                <a:lnTo>
                  <a:pt x="252" y="216"/>
                </a:lnTo>
                <a:lnTo>
                  <a:pt x="240" y="252"/>
                </a:lnTo>
                <a:lnTo>
                  <a:pt x="228" y="288"/>
                </a:lnTo>
                <a:lnTo>
                  <a:pt x="204" y="324"/>
                </a:lnTo>
                <a:lnTo>
                  <a:pt x="168" y="324"/>
                </a:lnTo>
                <a:lnTo>
                  <a:pt x="132" y="324"/>
                </a:lnTo>
                <a:lnTo>
                  <a:pt x="96" y="336"/>
                </a:lnTo>
                <a:lnTo>
                  <a:pt x="60" y="336"/>
                </a:lnTo>
                <a:lnTo>
                  <a:pt x="24" y="312"/>
                </a:lnTo>
                <a:lnTo>
                  <a:pt x="12" y="252"/>
                </a:lnTo>
              </a:path>
            </a:pathLst>
          </a:custGeom>
          <a:solidFill>
            <a:schemeClr val="accent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2" name="Oval 26">
            <a:extLst>
              <a:ext uri="{FF2B5EF4-FFF2-40B4-BE49-F238E27FC236}">
                <a16:creationId xmlns:a16="http://schemas.microsoft.com/office/drawing/2014/main" id="{3B8807CA-FC45-D6E3-2987-22836827038F}"/>
              </a:ext>
            </a:extLst>
          </p:cNvPr>
          <p:cNvSpPr>
            <a:spLocks noChangeArrowheads="1"/>
          </p:cNvSpPr>
          <p:nvPr/>
        </p:nvSpPr>
        <p:spPr bwMode="auto">
          <a:xfrm>
            <a:off x="7716838" y="3568700"/>
            <a:ext cx="63500" cy="635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3" name="Oval 27">
            <a:extLst>
              <a:ext uri="{FF2B5EF4-FFF2-40B4-BE49-F238E27FC236}">
                <a16:creationId xmlns:a16="http://schemas.microsoft.com/office/drawing/2014/main" id="{EF86C9AF-40F1-EBE2-60D9-4A7BDC3B86A4}"/>
              </a:ext>
            </a:extLst>
          </p:cNvPr>
          <p:cNvSpPr>
            <a:spLocks noChangeArrowheads="1"/>
          </p:cNvSpPr>
          <p:nvPr/>
        </p:nvSpPr>
        <p:spPr bwMode="auto">
          <a:xfrm>
            <a:off x="7793038" y="3492500"/>
            <a:ext cx="63500" cy="635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4" name="Oval 28">
            <a:extLst>
              <a:ext uri="{FF2B5EF4-FFF2-40B4-BE49-F238E27FC236}">
                <a16:creationId xmlns:a16="http://schemas.microsoft.com/office/drawing/2014/main" id="{C7C4DE0F-2E02-6A6D-FBD4-360F388967B8}"/>
              </a:ext>
            </a:extLst>
          </p:cNvPr>
          <p:cNvSpPr>
            <a:spLocks noChangeArrowheads="1"/>
          </p:cNvSpPr>
          <p:nvPr/>
        </p:nvSpPr>
        <p:spPr bwMode="auto">
          <a:xfrm>
            <a:off x="7869238" y="3416300"/>
            <a:ext cx="63500" cy="635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5" name="Oval 29">
            <a:extLst>
              <a:ext uri="{FF2B5EF4-FFF2-40B4-BE49-F238E27FC236}">
                <a16:creationId xmlns:a16="http://schemas.microsoft.com/office/drawing/2014/main" id="{97C2AE64-8AD4-887D-21A3-8F85ECD99952}"/>
              </a:ext>
            </a:extLst>
          </p:cNvPr>
          <p:cNvSpPr>
            <a:spLocks noChangeArrowheads="1"/>
          </p:cNvSpPr>
          <p:nvPr/>
        </p:nvSpPr>
        <p:spPr bwMode="auto">
          <a:xfrm>
            <a:off x="7945438" y="3492500"/>
            <a:ext cx="63500" cy="635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6" name="Oval 30">
            <a:extLst>
              <a:ext uri="{FF2B5EF4-FFF2-40B4-BE49-F238E27FC236}">
                <a16:creationId xmlns:a16="http://schemas.microsoft.com/office/drawing/2014/main" id="{E86FFB36-B6B1-A9E3-FFC0-FDA5A54DD524}"/>
              </a:ext>
            </a:extLst>
          </p:cNvPr>
          <p:cNvSpPr>
            <a:spLocks noChangeArrowheads="1"/>
          </p:cNvSpPr>
          <p:nvPr/>
        </p:nvSpPr>
        <p:spPr bwMode="auto">
          <a:xfrm>
            <a:off x="7945438" y="3568700"/>
            <a:ext cx="63500" cy="635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7" name="Freeform 31">
            <a:extLst>
              <a:ext uri="{FF2B5EF4-FFF2-40B4-BE49-F238E27FC236}">
                <a16:creationId xmlns:a16="http://schemas.microsoft.com/office/drawing/2014/main" id="{E6552FC4-F8DC-DB7E-5134-D08EA7C8FCF9}"/>
              </a:ext>
            </a:extLst>
          </p:cNvPr>
          <p:cNvSpPr>
            <a:spLocks/>
          </p:cNvSpPr>
          <p:nvPr/>
        </p:nvSpPr>
        <p:spPr bwMode="auto">
          <a:xfrm>
            <a:off x="7539038" y="3238500"/>
            <a:ext cx="325437" cy="287338"/>
          </a:xfrm>
          <a:custGeom>
            <a:avLst/>
            <a:gdLst>
              <a:gd name="T0" fmla="*/ 156 w 205"/>
              <a:gd name="T1" fmla="*/ 12 h 181"/>
              <a:gd name="T2" fmla="*/ 120 w 205"/>
              <a:gd name="T3" fmla="*/ 0 h 181"/>
              <a:gd name="T4" fmla="*/ 84 w 205"/>
              <a:gd name="T5" fmla="*/ 0 h 181"/>
              <a:gd name="T6" fmla="*/ 48 w 205"/>
              <a:gd name="T7" fmla="*/ 12 h 181"/>
              <a:gd name="T8" fmla="*/ 24 w 205"/>
              <a:gd name="T9" fmla="*/ 48 h 181"/>
              <a:gd name="T10" fmla="*/ 0 w 205"/>
              <a:gd name="T11" fmla="*/ 84 h 181"/>
              <a:gd name="T12" fmla="*/ 12 w 205"/>
              <a:gd name="T13" fmla="*/ 120 h 181"/>
              <a:gd name="T14" fmla="*/ 36 w 205"/>
              <a:gd name="T15" fmla="*/ 156 h 181"/>
              <a:gd name="T16" fmla="*/ 72 w 205"/>
              <a:gd name="T17" fmla="*/ 180 h 181"/>
              <a:gd name="T18" fmla="*/ 108 w 205"/>
              <a:gd name="T19" fmla="*/ 168 h 181"/>
              <a:gd name="T20" fmla="*/ 144 w 205"/>
              <a:gd name="T21" fmla="*/ 156 h 181"/>
              <a:gd name="T22" fmla="*/ 180 w 205"/>
              <a:gd name="T23" fmla="*/ 132 h 181"/>
              <a:gd name="T24" fmla="*/ 204 w 205"/>
              <a:gd name="T25" fmla="*/ 96 h 181"/>
              <a:gd name="T26" fmla="*/ 168 w 205"/>
              <a:gd name="T27" fmla="*/ 72 h 181"/>
              <a:gd name="T28" fmla="*/ 144 w 205"/>
              <a:gd name="T29" fmla="*/ 36 h 181"/>
              <a:gd name="T30" fmla="*/ 156 w 205"/>
              <a:gd name="T31" fmla="*/ 1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5" h="181">
                <a:moveTo>
                  <a:pt x="156" y="12"/>
                </a:moveTo>
                <a:lnTo>
                  <a:pt x="120" y="0"/>
                </a:lnTo>
                <a:lnTo>
                  <a:pt x="84" y="0"/>
                </a:lnTo>
                <a:lnTo>
                  <a:pt x="48" y="12"/>
                </a:lnTo>
                <a:lnTo>
                  <a:pt x="24" y="48"/>
                </a:lnTo>
                <a:lnTo>
                  <a:pt x="0" y="84"/>
                </a:lnTo>
                <a:lnTo>
                  <a:pt x="12" y="120"/>
                </a:lnTo>
                <a:lnTo>
                  <a:pt x="36" y="156"/>
                </a:lnTo>
                <a:lnTo>
                  <a:pt x="72" y="180"/>
                </a:lnTo>
                <a:lnTo>
                  <a:pt x="108" y="168"/>
                </a:lnTo>
                <a:lnTo>
                  <a:pt x="144" y="156"/>
                </a:lnTo>
                <a:lnTo>
                  <a:pt x="180" y="132"/>
                </a:lnTo>
                <a:lnTo>
                  <a:pt x="204" y="96"/>
                </a:lnTo>
                <a:lnTo>
                  <a:pt x="168" y="72"/>
                </a:lnTo>
                <a:lnTo>
                  <a:pt x="144" y="36"/>
                </a:lnTo>
                <a:lnTo>
                  <a:pt x="156" y="12"/>
                </a:lnTo>
              </a:path>
            </a:pathLst>
          </a:custGeom>
          <a:solidFill>
            <a:schemeClr val="accent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8" name="Freeform 32">
            <a:extLst>
              <a:ext uri="{FF2B5EF4-FFF2-40B4-BE49-F238E27FC236}">
                <a16:creationId xmlns:a16="http://schemas.microsoft.com/office/drawing/2014/main" id="{070020BD-7B72-BEFA-2A71-08E16F0FF41E}"/>
              </a:ext>
            </a:extLst>
          </p:cNvPr>
          <p:cNvSpPr>
            <a:spLocks/>
          </p:cNvSpPr>
          <p:nvPr/>
        </p:nvSpPr>
        <p:spPr bwMode="auto">
          <a:xfrm>
            <a:off x="7862888" y="3200400"/>
            <a:ext cx="325437" cy="325438"/>
          </a:xfrm>
          <a:custGeom>
            <a:avLst/>
            <a:gdLst>
              <a:gd name="T0" fmla="*/ 0 w 205"/>
              <a:gd name="T1" fmla="*/ 36 h 205"/>
              <a:gd name="T2" fmla="*/ 0 w 205"/>
              <a:gd name="T3" fmla="*/ 0 h 205"/>
              <a:gd name="T4" fmla="*/ 36 w 205"/>
              <a:gd name="T5" fmla="*/ 0 h 205"/>
              <a:gd name="T6" fmla="*/ 72 w 205"/>
              <a:gd name="T7" fmla="*/ 0 h 205"/>
              <a:gd name="T8" fmla="*/ 108 w 205"/>
              <a:gd name="T9" fmla="*/ 12 h 205"/>
              <a:gd name="T10" fmla="*/ 144 w 205"/>
              <a:gd name="T11" fmla="*/ 12 h 205"/>
              <a:gd name="T12" fmla="*/ 180 w 205"/>
              <a:gd name="T13" fmla="*/ 36 h 205"/>
              <a:gd name="T14" fmla="*/ 180 w 205"/>
              <a:gd name="T15" fmla="*/ 72 h 205"/>
              <a:gd name="T16" fmla="*/ 204 w 205"/>
              <a:gd name="T17" fmla="*/ 108 h 205"/>
              <a:gd name="T18" fmla="*/ 204 w 205"/>
              <a:gd name="T19" fmla="*/ 144 h 205"/>
              <a:gd name="T20" fmla="*/ 204 w 205"/>
              <a:gd name="T21" fmla="*/ 180 h 205"/>
              <a:gd name="T22" fmla="*/ 168 w 205"/>
              <a:gd name="T23" fmla="*/ 204 h 205"/>
              <a:gd name="T24" fmla="*/ 156 w 205"/>
              <a:gd name="T25" fmla="*/ 168 h 205"/>
              <a:gd name="T26" fmla="*/ 120 w 205"/>
              <a:gd name="T27" fmla="*/ 156 h 205"/>
              <a:gd name="T28" fmla="*/ 96 w 205"/>
              <a:gd name="T29" fmla="*/ 120 h 205"/>
              <a:gd name="T30" fmla="*/ 60 w 205"/>
              <a:gd name="T31" fmla="*/ 108 h 205"/>
              <a:gd name="T32" fmla="*/ 24 w 205"/>
              <a:gd name="T33" fmla="*/ 120 h 205"/>
              <a:gd name="T34" fmla="*/ 0 w 205"/>
              <a:gd name="T35" fmla="*/ 84 h 205"/>
              <a:gd name="T36" fmla="*/ 12 w 205"/>
              <a:gd name="T37" fmla="*/ 48 h 205"/>
              <a:gd name="T38" fmla="*/ 0 w 205"/>
              <a:gd name="T39" fmla="*/ 3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5" h="205">
                <a:moveTo>
                  <a:pt x="0" y="36"/>
                </a:moveTo>
                <a:lnTo>
                  <a:pt x="0" y="0"/>
                </a:lnTo>
                <a:lnTo>
                  <a:pt x="36" y="0"/>
                </a:lnTo>
                <a:lnTo>
                  <a:pt x="72" y="0"/>
                </a:lnTo>
                <a:lnTo>
                  <a:pt x="108" y="12"/>
                </a:lnTo>
                <a:lnTo>
                  <a:pt x="144" y="12"/>
                </a:lnTo>
                <a:lnTo>
                  <a:pt x="180" y="36"/>
                </a:lnTo>
                <a:lnTo>
                  <a:pt x="180" y="72"/>
                </a:lnTo>
                <a:lnTo>
                  <a:pt x="204" y="108"/>
                </a:lnTo>
                <a:lnTo>
                  <a:pt x="204" y="144"/>
                </a:lnTo>
                <a:lnTo>
                  <a:pt x="204" y="180"/>
                </a:lnTo>
                <a:lnTo>
                  <a:pt x="168" y="204"/>
                </a:lnTo>
                <a:lnTo>
                  <a:pt x="156" y="168"/>
                </a:lnTo>
                <a:lnTo>
                  <a:pt x="120" y="156"/>
                </a:lnTo>
                <a:lnTo>
                  <a:pt x="96" y="120"/>
                </a:lnTo>
                <a:lnTo>
                  <a:pt x="60" y="108"/>
                </a:lnTo>
                <a:lnTo>
                  <a:pt x="24" y="120"/>
                </a:lnTo>
                <a:lnTo>
                  <a:pt x="0" y="84"/>
                </a:lnTo>
                <a:lnTo>
                  <a:pt x="12" y="48"/>
                </a:lnTo>
                <a:lnTo>
                  <a:pt x="0" y="36"/>
                </a:lnTo>
              </a:path>
            </a:pathLst>
          </a:custGeom>
          <a:solidFill>
            <a:schemeClr val="accent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9" name="Freeform 33">
            <a:extLst>
              <a:ext uri="{FF2B5EF4-FFF2-40B4-BE49-F238E27FC236}">
                <a16:creationId xmlns:a16="http://schemas.microsoft.com/office/drawing/2014/main" id="{0929CCD6-D169-F6CD-80B5-47D270BA29C9}"/>
              </a:ext>
            </a:extLst>
          </p:cNvPr>
          <p:cNvSpPr>
            <a:spLocks/>
          </p:cNvSpPr>
          <p:nvPr/>
        </p:nvSpPr>
        <p:spPr bwMode="auto">
          <a:xfrm>
            <a:off x="7386638" y="3429000"/>
            <a:ext cx="249237" cy="477838"/>
          </a:xfrm>
          <a:custGeom>
            <a:avLst/>
            <a:gdLst>
              <a:gd name="T0" fmla="*/ 156 w 157"/>
              <a:gd name="T1" fmla="*/ 84 h 301"/>
              <a:gd name="T2" fmla="*/ 144 w 157"/>
              <a:gd name="T3" fmla="*/ 48 h 301"/>
              <a:gd name="T4" fmla="*/ 108 w 157"/>
              <a:gd name="T5" fmla="*/ 24 h 301"/>
              <a:gd name="T6" fmla="*/ 72 w 157"/>
              <a:gd name="T7" fmla="*/ 0 h 301"/>
              <a:gd name="T8" fmla="*/ 36 w 157"/>
              <a:gd name="T9" fmla="*/ 0 h 301"/>
              <a:gd name="T10" fmla="*/ 0 w 157"/>
              <a:gd name="T11" fmla="*/ 12 h 301"/>
              <a:gd name="T12" fmla="*/ 12 w 157"/>
              <a:gd name="T13" fmla="*/ 48 h 301"/>
              <a:gd name="T14" fmla="*/ 24 w 157"/>
              <a:gd name="T15" fmla="*/ 84 h 301"/>
              <a:gd name="T16" fmla="*/ 36 w 157"/>
              <a:gd name="T17" fmla="*/ 120 h 301"/>
              <a:gd name="T18" fmla="*/ 48 w 157"/>
              <a:gd name="T19" fmla="*/ 156 h 301"/>
              <a:gd name="T20" fmla="*/ 36 w 157"/>
              <a:gd name="T21" fmla="*/ 192 h 301"/>
              <a:gd name="T22" fmla="*/ 24 w 157"/>
              <a:gd name="T23" fmla="*/ 228 h 301"/>
              <a:gd name="T24" fmla="*/ 36 w 157"/>
              <a:gd name="T25" fmla="*/ 264 h 301"/>
              <a:gd name="T26" fmla="*/ 60 w 157"/>
              <a:gd name="T27" fmla="*/ 300 h 301"/>
              <a:gd name="T28" fmla="*/ 96 w 157"/>
              <a:gd name="T29" fmla="*/ 300 h 301"/>
              <a:gd name="T30" fmla="*/ 120 w 157"/>
              <a:gd name="T31" fmla="*/ 264 h 301"/>
              <a:gd name="T32" fmla="*/ 144 w 157"/>
              <a:gd name="T33" fmla="*/ 228 h 301"/>
              <a:gd name="T34" fmla="*/ 156 w 157"/>
              <a:gd name="T35" fmla="*/ 228 h 301"/>
              <a:gd name="T36" fmla="*/ 144 w 157"/>
              <a:gd name="T37" fmla="*/ 192 h 301"/>
              <a:gd name="T38" fmla="*/ 132 w 157"/>
              <a:gd name="T39" fmla="*/ 156 h 301"/>
              <a:gd name="T40" fmla="*/ 132 w 157"/>
              <a:gd name="T41" fmla="*/ 120 h 301"/>
              <a:gd name="T42" fmla="*/ 144 w 157"/>
              <a:gd name="T43" fmla="*/ 84 h 301"/>
              <a:gd name="T44" fmla="*/ 120 w 157"/>
              <a:gd name="T45" fmla="*/ 48 h 301"/>
              <a:gd name="T46" fmla="*/ 156 w 157"/>
              <a:gd name="T47" fmla="*/ 8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301">
                <a:moveTo>
                  <a:pt x="156" y="84"/>
                </a:moveTo>
                <a:lnTo>
                  <a:pt x="144" y="48"/>
                </a:lnTo>
                <a:lnTo>
                  <a:pt x="108" y="24"/>
                </a:lnTo>
                <a:lnTo>
                  <a:pt x="72" y="0"/>
                </a:lnTo>
                <a:lnTo>
                  <a:pt x="36" y="0"/>
                </a:lnTo>
                <a:lnTo>
                  <a:pt x="0" y="12"/>
                </a:lnTo>
                <a:lnTo>
                  <a:pt x="12" y="48"/>
                </a:lnTo>
                <a:lnTo>
                  <a:pt x="24" y="84"/>
                </a:lnTo>
                <a:lnTo>
                  <a:pt x="36" y="120"/>
                </a:lnTo>
                <a:lnTo>
                  <a:pt x="48" y="156"/>
                </a:lnTo>
                <a:lnTo>
                  <a:pt x="36" y="192"/>
                </a:lnTo>
                <a:lnTo>
                  <a:pt x="24" y="228"/>
                </a:lnTo>
                <a:lnTo>
                  <a:pt x="36" y="264"/>
                </a:lnTo>
                <a:lnTo>
                  <a:pt x="60" y="300"/>
                </a:lnTo>
                <a:lnTo>
                  <a:pt x="96" y="300"/>
                </a:lnTo>
                <a:lnTo>
                  <a:pt x="120" y="264"/>
                </a:lnTo>
                <a:lnTo>
                  <a:pt x="144" y="228"/>
                </a:lnTo>
                <a:lnTo>
                  <a:pt x="156" y="228"/>
                </a:lnTo>
                <a:lnTo>
                  <a:pt x="144" y="192"/>
                </a:lnTo>
                <a:lnTo>
                  <a:pt x="132" y="156"/>
                </a:lnTo>
                <a:lnTo>
                  <a:pt x="132" y="120"/>
                </a:lnTo>
                <a:lnTo>
                  <a:pt x="144" y="84"/>
                </a:lnTo>
                <a:lnTo>
                  <a:pt x="120" y="48"/>
                </a:lnTo>
                <a:lnTo>
                  <a:pt x="156" y="84"/>
                </a:lnTo>
              </a:path>
            </a:pathLst>
          </a:custGeom>
          <a:solidFill>
            <a:schemeClr val="accent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0" name="Freeform 34">
            <a:extLst>
              <a:ext uri="{FF2B5EF4-FFF2-40B4-BE49-F238E27FC236}">
                <a16:creationId xmlns:a16="http://schemas.microsoft.com/office/drawing/2014/main" id="{37A4D109-AC8E-99D7-6A79-E625CFBBFD99}"/>
              </a:ext>
            </a:extLst>
          </p:cNvPr>
          <p:cNvSpPr>
            <a:spLocks/>
          </p:cNvSpPr>
          <p:nvPr/>
        </p:nvSpPr>
        <p:spPr bwMode="auto">
          <a:xfrm>
            <a:off x="7443788" y="3848100"/>
            <a:ext cx="534987" cy="363538"/>
          </a:xfrm>
          <a:custGeom>
            <a:avLst/>
            <a:gdLst>
              <a:gd name="T0" fmla="*/ 24 w 337"/>
              <a:gd name="T1" fmla="*/ 60 h 229"/>
              <a:gd name="T2" fmla="*/ 60 w 337"/>
              <a:gd name="T3" fmla="*/ 48 h 229"/>
              <a:gd name="T4" fmla="*/ 84 w 337"/>
              <a:gd name="T5" fmla="*/ 12 h 229"/>
              <a:gd name="T6" fmla="*/ 120 w 337"/>
              <a:gd name="T7" fmla="*/ 0 h 229"/>
              <a:gd name="T8" fmla="*/ 132 w 337"/>
              <a:gd name="T9" fmla="*/ 36 h 229"/>
              <a:gd name="T10" fmla="*/ 168 w 337"/>
              <a:gd name="T11" fmla="*/ 48 h 229"/>
              <a:gd name="T12" fmla="*/ 204 w 337"/>
              <a:gd name="T13" fmla="*/ 48 h 229"/>
              <a:gd name="T14" fmla="*/ 240 w 337"/>
              <a:gd name="T15" fmla="*/ 48 h 229"/>
              <a:gd name="T16" fmla="*/ 204 w 337"/>
              <a:gd name="T17" fmla="*/ 24 h 229"/>
              <a:gd name="T18" fmla="*/ 168 w 337"/>
              <a:gd name="T19" fmla="*/ 36 h 229"/>
              <a:gd name="T20" fmla="*/ 132 w 337"/>
              <a:gd name="T21" fmla="*/ 24 h 229"/>
              <a:gd name="T22" fmla="*/ 96 w 337"/>
              <a:gd name="T23" fmla="*/ 24 h 229"/>
              <a:gd name="T24" fmla="*/ 60 w 337"/>
              <a:gd name="T25" fmla="*/ 36 h 229"/>
              <a:gd name="T26" fmla="*/ 24 w 337"/>
              <a:gd name="T27" fmla="*/ 60 h 229"/>
              <a:gd name="T28" fmla="*/ 0 w 337"/>
              <a:gd name="T29" fmla="*/ 96 h 229"/>
              <a:gd name="T30" fmla="*/ 36 w 337"/>
              <a:gd name="T31" fmla="*/ 120 h 229"/>
              <a:gd name="T32" fmla="*/ 48 w 337"/>
              <a:gd name="T33" fmla="*/ 156 h 229"/>
              <a:gd name="T34" fmla="*/ 84 w 337"/>
              <a:gd name="T35" fmla="*/ 180 h 229"/>
              <a:gd name="T36" fmla="*/ 120 w 337"/>
              <a:gd name="T37" fmla="*/ 192 h 229"/>
              <a:gd name="T38" fmla="*/ 156 w 337"/>
              <a:gd name="T39" fmla="*/ 204 h 229"/>
              <a:gd name="T40" fmla="*/ 192 w 337"/>
              <a:gd name="T41" fmla="*/ 216 h 229"/>
              <a:gd name="T42" fmla="*/ 228 w 337"/>
              <a:gd name="T43" fmla="*/ 228 h 229"/>
              <a:gd name="T44" fmla="*/ 264 w 337"/>
              <a:gd name="T45" fmla="*/ 204 h 229"/>
              <a:gd name="T46" fmla="*/ 288 w 337"/>
              <a:gd name="T47" fmla="*/ 168 h 229"/>
              <a:gd name="T48" fmla="*/ 312 w 337"/>
              <a:gd name="T49" fmla="*/ 132 h 229"/>
              <a:gd name="T50" fmla="*/ 324 w 337"/>
              <a:gd name="T51" fmla="*/ 96 h 229"/>
              <a:gd name="T52" fmla="*/ 336 w 337"/>
              <a:gd name="T53" fmla="*/ 60 h 229"/>
              <a:gd name="T54" fmla="*/ 300 w 337"/>
              <a:gd name="T55" fmla="*/ 48 h 229"/>
              <a:gd name="T56" fmla="*/ 264 w 337"/>
              <a:gd name="T57" fmla="*/ 48 h 229"/>
              <a:gd name="T58" fmla="*/ 228 w 337"/>
              <a:gd name="T59" fmla="*/ 48 h 229"/>
              <a:gd name="T60" fmla="*/ 192 w 337"/>
              <a:gd name="T61" fmla="*/ 48 h 229"/>
              <a:gd name="T62" fmla="*/ 156 w 337"/>
              <a:gd name="T63" fmla="*/ 36 h 229"/>
              <a:gd name="T64" fmla="*/ 120 w 337"/>
              <a:gd name="T65" fmla="*/ 36 h 229"/>
              <a:gd name="T66" fmla="*/ 120 w 337"/>
              <a:gd name="T67" fmla="*/ 12 h 229"/>
              <a:gd name="T68" fmla="*/ 168 w 337"/>
              <a:gd name="T69" fmla="*/ 60 h 229"/>
              <a:gd name="T70" fmla="*/ 216 w 337"/>
              <a:gd name="T71" fmla="*/ 60 h 229"/>
              <a:gd name="T72" fmla="*/ 264 w 337"/>
              <a:gd name="T73" fmla="*/ 60 h 229"/>
              <a:gd name="T74" fmla="*/ 24 w 337"/>
              <a:gd name="T75" fmla="*/ 6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7" h="229">
                <a:moveTo>
                  <a:pt x="24" y="60"/>
                </a:moveTo>
                <a:lnTo>
                  <a:pt x="60" y="48"/>
                </a:lnTo>
                <a:lnTo>
                  <a:pt x="84" y="12"/>
                </a:lnTo>
                <a:lnTo>
                  <a:pt x="120" y="0"/>
                </a:lnTo>
                <a:lnTo>
                  <a:pt x="132" y="36"/>
                </a:lnTo>
                <a:lnTo>
                  <a:pt x="168" y="48"/>
                </a:lnTo>
                <a:lnTo>
                  <a:pt x="204" y="48"/>
                </a:lnTo>
                <a:lnTo>
                  <a:pt x="240" y="48"/>
                </a:lnTo>
                <a:lnTo>
                  <a:pt x="204" y="24"/>
                </a:lnTo>
                <a:lnTo>
                  <a:pt x="168" y="36"/>
                </a:lnTo>
                <a:lnTo>
                  <a:pt x="132" y="24"/>
                </a:lnTo>
                <a:lnTo>
                  <a:pt x="96" y="24"/>
                </a:lnTo>
                <a:lnTo>
                  <a:pt x="60" y="36"/>
                </a:lnTo>
                <a:lnTo>
                  <a:pt x="24" y="60"/>
                </a:lnTo>
                <a:lnTo>
                  <a:pt x="0" y="96"/>
                </a:lnTo>
                <a:lnTo>
                  <a:pt x="36" y="120"/>
                </a:lnTo>
                <a:lnTo>
                  <a:pt x="48" y="156"/>
                </a:lnTo>
                <a:lnTo>
                  <a:pt x="84" y="180"/>
                </a:lnTo>
                <a:lnTo>
                  <a:pt x="120" y="192"/>
                </a:lnTo>
                <a:lnTo>
                  <a:pt x="156" y="204"/>
                </a:lnTo>
                <a:lnTo>
                  <a:pt x="192" y="216"/>
                </a:lnTo>
                <a:lnTo>
                  <a:pt x="228" y="228"/>
                </a:lnTo>
                <a:lnTo>
                  <a:pt x="264" y="204"/>
                </a:lnTo>
                <a:lnTo>
                  <a:pt x="288" y="168"/>
                </a:lnTo>
                <a:lnTo>
                  <a:pt x="312" y="132"/>
                </a:lnTo>
                <a:lnTo>
                  <a:pt x="324" y="96"/>
                </a:lnTo>
                <a:lnTo>
                  <a:pt x="336" y="60"/>
                </a:lnTo>
                <a:lnTo>
                  <a:pt x="300" y="48"/>
                </a:lnTo>
                <a:lnTo>
                  <a:pt x="264" y="48"/>
                </a:lnTo>
                <a:lnTo>
                  <a:pt x="228" y="48"/>
                </a:lnTo>
                <a:lnTo>
                  <a:pt x="192" y="48"/>
                </a:lnTo>
                <a:lnTo>
                  <a:pt x="156" y="36"/>
                </a:lnTo>
                <a:lnTo>
                  <a:pt x="120" y="36"/>
                </a:lnTo>
                <a:lnTo>
                  <a:pt x="120" y="12"/>
                </a:lnTo>
                <a:lnTo>
                  <a:pt x="168" y="60"/>
                </a:lnTo>
                <a:lnTo>
                  <a:pt x="216" y="60"/>
                </a:lnTo>
                <a:lnTo>
                  <a:pt x="264" y="60"/>
                </a:lnTo>
                <a:lnTo>
                  <a:pt x="24" y="60"/>
                </a:lnTo>
              </a:path>
            </a:pathLst>
          </a:custGeom>
          <a:solidFill>
            <a:schemeClr val="accent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1" name="Freeform 35">
            <a:extLst>
              <a:ext uri="{FF2B5EF4-FFF2-40B4-BE49-F238E27FC236}">
                <a16:creationId xmlns:a16="http://schemas.microsoft.com/office/drawing/2014/main" id="{487F3B90-2939-D014-6161-17DADD1DE032}"/>
              </a:ext>
            </a:extLst>
          </p:cNvPr>
          <p:cNvSpPr>
            <a:spLocks/>
          </p:cNvSpPr>
          <p:nvPr/>
        </p:nvSpPr>
        <p:spPr bwMode="auto">
          <a:xfrm>
            <a:off x="7996238" y="3543300"/>
            <a:ext cx="268287" cy="515938"/>
          </a:xfrm>
          <a:custGeom>
            <a:avLst/>
            <a:gdLst>
              <a:gd name="T0" fmla="*/ 156 w 169"/>
              <a:gd name="T1" fmla="*/ 60 h 325"/>
              <a:gd name="T2" fmla="*/ 156 w 169"/>
              <a:gd name="T3" fmla="*/ 24 h 325"/>
              <a:gd name="T4" fmla="*/ 120 w 169"/>
              <a:gd name="T5" fmla="*/ 0 h 325"/>
              <a:gd name="T6" fmla="*/ 84 w 169"/>
              <a:gd name="T7" fmla="*/ 0 h 325"/>
              <a:gd name="T8" fmla="*/ 72 w 169"/>
              <a:gd name="T9" fmla="*/ 36 h 325"/>
              <a:gd name="T10" fmla="*/ 72 w 169"/>
              <a:gd name="T11" fmla="*/ 72 h 325"/>
              <a:gd name="T12" fmla="*/ 48 w 169"/>
              <a:gd name="T13" fmla="*/ 108 h 325"/>
              <a:gd name="T14" fmla="*/ 36 w 169"/>
              <a:gd name="T15" fmla="*/ 144 h 325"/>
              <a:gd name="T16" fmla="*/ 24 w 169"/>
              <a:gd name="T17" fmla="*/ 180 h 325"/>
              <a:gd name="T18" fmla="*/ 12 w 169"/>
              <a:gd name="T19" fmla="*/ 216 h 325"/>
              <a:gd name="T20" fmla="*/ 0 w 169"/>
              <a:gd name="T21" fmla="*/ 252 h 325"/>
              <a:gd name="T22" fmla="*/ 0 w 169"/>
              <a:gd name="T23" fmla="*/ 288 h 325"/>
              <a:gd name="T24" fmla="*/ 0 w 169"/>
              <a:gd name="T25" fmla="*/ 324 h 325"/>
              <a:gd name="T26" fmla="*/ 36 w 169"/>
              <a:gd name="T27" fmla="*/ 324 h 325"/>
              <a:gd name="T28" fmla="*/ 60 w 169"/>
              <a:gd name="T29" fmla="*/ 288 h 325"/>
              <a:gd name="T30" fmla="*/ 96 w 169"/>
              <a:gd name="T31" fmla="*/ 276 h 325"/>
              <a:gd name="T32" fmla="*/ 108 w 169"/>
              <a:gd name="T33" fmla="*/ 240 h 325"/>
              <a:gd name="T34" fmla="*/ 132 w 169"/>
              <a:gd name="T35" fmla="*/ 204 h 325"/>
              <a:gd name="T36" fmla="*/ 156 w 169"/>
              <a:gd name="T37" fmla="*/ 168 h 325"/>
              <a:gd name="T38" fmla="*/ 168 w 169"/>
              <a:gd name="T39" fmla="*/ 132 h 325"/>
              <a:gd name="T40" fmla="*/ 168 w 169"/>
              <a:gd name="T41" fmla="*/ 96 h 325"/>
              <a:gd name="T42" fmla="*/ 168 w 169"/>
              <a:gd name="T43" fmla="*/ 60 h 325"/>
              <a:gd name="T44" fmla="*/ 156 w 169"/>
              <a:gd name="T45" fmla="*/ 6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 h="325">
                <a:moveTo>
                  <a:pt x="156" y="60"/>
                </a:moveTo>
                <a:lnTo>
                  <a:pt x="156" y="24"/>
                </a:lnTo>
                <a:lnTo>
                  <a:pt x="120" y="0"/>
                </a:lnTo>
                <a:lnTo>
                  <a:pt x="84" y="0"/>
                </a:lnTo>
                <a:lnTo>
                  <a:pt x="72" y="36"/>
                </a:lnTo>
                <a:lnTo>
                  <a:pt x="72" y="72"/>
                </a:lnTo>
                <a:lnTo>
                  <a:pt x="48" y="108"/>
                </a:lnTo>
                <a:lnTo>
                  <a:pt x="36" y="144"/>
                </a:lnTo>
                <a:lnTo>
                  <a:pt x="24" y="180"/>
                </a:lnTo>
                <a:lnTo>
                  <a:pt x="12" y="216"/>
                </a:lnTo>
                <a:lnTo>
                  <a:pt x="0" y="252"/>
                </a:lnTo>
                <a:lnTo>
                  <a:pt x="0" y="288"/>
                </a:lnTo>
                <a:lnTo>
                  <a:pt x="0" y="324"/>
                </a:lnTo>
                <a:lnTo>
                  <a:pt x="36" y="324"/>
                </a:lnTo>
                <a:lnTo>
                  <a:pt x="60" y="288"/>
                </a:lnTo>
                <a:lnTo>
                  <a:pt x="96" y="276"/>
                </a:lnTo>
                <a:lnTo>
                  <a:pt x="108" y="240"/>
                </a:lnTo>
                <a:lnTo>
                  <a:pt x="132" y="204"/>
                </a:lnTo>
                <a:lnTo>
                  <a:pt x="156" y="168"/>
                </a:lnTo>
                <a:lnTo>
                  <a:pt x="168" y="132"/>
                </a:lnTo>
                <a:lnTo>
                  <a:pt x="168" y="96"/>
                </a:lnTo>
                <a:lnTo>
                  <a:pt x="168" y="60"/>
                </a:lnTo>
                <a:lnTo>
                  <a:pt x="156" y="60"/>
                </a:lnTo>
              </a:path>
            </a:pathLst>
          </a:custGeom>
          <a:solidFill>
            <a:schemeClr val="accent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2" name="Freeform 36">
            <a:extLst>
              <a:ext uri="{FF2B5EF4-FFF2-40B4-BE49-F238E27FC236}">
                <a16:creationId xmlns:a16="http://schemas.microsoft.com/office/drawing/2014/main" id="{B3DD439E-7E0B-4BA1-C60D-3852604367E7}"/>
              </a:ext>
            </a:extLst>
          </p:cNvPr>
          <p:cNvSpPr>
            <a:spLocks/>
          </p:cNvSpPr>
          <p:nvPr/>
        </p:nvSpPr>
        <p:spPr bwMode="auto">
          <a:xfrm>
            <a:off x="7119938" y="2876550"/>
            <a:ext cx="1354137" cy="1639888"/>
          </a:xfrm>
          <a:custGeom>
            <a:avLst/>
            <a:gdLst>
              <a:gd name="T0" fmla="*/ 432 w 853"/>
              <a:gd name="T1" fmla="*/ 24 h 1033"/>
              <a:gd name="T2" fmla="*/ 360 w 853"/>
              <a:gd name="T3" fmla="*/ 48 h 1033"/>
              <a:gd name="T4" fmla="*/ 288 w 853"/>
              <a:gd name="T5" fmla="*/ 96 h 1033"/>
              <a:gd name="T6" fmla="*/ 216 w 853"/>
              <a:gd name="T7" fmla="*/ 108 h 1033"/>
              <a:gd name="T8" fmla="*/ 156 w 853"/>
              <a:gd name="T9" fmla="*/ 156 h 1033"/>
              <a:gd name="T10" fmla="*/ 96 w 853"/>
              <a:gd name="T11" fmla="*/ 228 h 1033"/>
              <a:gd name="T12" fmla="*/ 60 w 853"/>
              <a:gd name="T13" fmla="*/ 300 h 1033"/>
              <a:gd name="T14" fmla="*/ 12 w 853"/>
              <a:gd name="T15" fmla="*/ 372 h 1033"/>
              <a:gd name="T16" fmla="*/ 0 w 853"/>
              <a:gd name="T17" fmla="*/ 444 h 1033"/>
              <a:gd name="T18" fmla="*/ 24 w 853"/>
              <a:gd name="T19" fmla="*/ 516 h 1033"/>
              <a:gd name="T20" fmla="*/ 36 w 853"/>
              <a:gd name="T21" fmla="*/ 588 h 1033"/>
              <a:gd name="T22" fmla="*/ 48 w 853"/>
              <a:gd name="T23" fmla="*/ 660 h 1033"/>
              <a:gd name="T24" fmla="*/ 60 w 853"/>
              <a:gd name="T25" fmla="*/ 732 h 1033"/>
              <a:gd name="T26" fmla="*/ 96 w 853"/>
              <a:gd name="T27" fmla="*/ 804 h 1033"/>
              <a:gd name="T28" fmla="*/ 168 w 853"/>
              <a:gd name="T29" fmla="*/ 864 h 1033"/>
              <a:gd name="T30" fmla="*/ 240 w 853"/>
              <a:gd name="T31" fmla="*/ 936 h 1033"/>
              <a:gd name="T32" fmla="*/ 312 w 853"/>
              <a:gd name="T33" fmla="*/ 1008 h 1033"/>
              <a:gd name="T34" fmla="*/ 384 w 853"/>
              <a:gd name="T35" fmla="*/ 1032 h 1033"/>
              <a:gd name="T36" fmla="*/ 456 w 853"/>
              <a:gd name="T37" fmla="*/ 996 h 1033"/>
              <a:gd name="T38" fmla="*/ 528 w 853"/>
              <a:gd name="T39" fmla="*/ 960 h 1033"/>
              <a:gd name="T40" fmla="*/ 600 w 853"/>
              <a:gd name="T41" fmla="*/ 948 h 1033"/>
              <a:gd name="T42" fmla="*/ 672 w 853"/>
              <a:gd name="T43" fmla="*/ 912 h 1033"/>
              <a:gd name="T44" fmla="*/ 744 w 853"/>
              <a:gd name="T45" fmla="*/ 876 h 1033"/>
              <a:gd name="T46" fmla="*/ 768 w 853"/>
              <a:gd name="T47" fmla="*/ 804 h 1033"/>
              <a:gd name="T48" fmla="*/ 792 w 853"/>
              <a:gd name="T49" fmla="*/ 732 h 1033"/>
              <a:gd name="T50" fmla="*/ 804 w 853"/>
              <a:gd name="T51" fmla="*/ 660 h 1033"/>
              <a:gd name="T52" fmla="*/ 828 w 853"/>
              <a:gd name="T53" fmla="*/ 576 h 1033"/>
              <a:gd name="T54" fmla="*/ 852 w 853"/>
              <a:gd name="T55" fmla="*/ 504 h 1033"/>
              <a:gd name="T56" fmla="*/ 852 w 853"/>
              <a:gd name="T57" fmla="*/ 432 h 1033"/>
              <a:gd name="T58" fmla="*/ 840 w 853"/>
              <a:gd name="T59" fmla="*/ 360 h 1033"/>
              <a:gd name="T60" fmla="*/ 816 w 853"/>
              <a:gd name="T61" fmla="*/ 288 h 1033"/>
              <a:gd name="T62" fmla="*/ 768 w 853"/>
              <a:gd name="T63" fmla="*/ 216 h 1033"/>
              <a:gd name="T64" fmla="*/ 708 w 853"/>
              <a:gd name="T65" fmla="*/ 156 h 1033"/>
              <a:gd name="T66" fmla="*/ 636 w 853"/>
              <a:gd name="T67" fmla="*/ 108 h 1033"/>
              <a:gd name="T68" fmla="*/ 564 w 853"/>
              <a:gd name="T69" fmla="*/ 60 h 1033"/>
              <a:gd name="T70" fmla="*/ 492 w 853"/>
              <a:gd name="T71" fmla="*/ 12 h 1033"/>
              <a:gd name="T72" fmla="*/ 468 w 853"/>
              <a:gd name="T73"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3" h="1033">
                <a:moveTo>
                  <a:pt x="468" y="0"/>
                </a:moveTo>
                <a:lnTo>
                  <a:pt x="432" y="24"/>
                </a:lnTo>
                <a:lnTo>
                  <a:pt x="396" y="36"/>
                </a:lnTo>
                <a:lnTo>
                  <a:pt x="360" y="48"/>
                </a:lnTo>
                <a:lnTo>
                  <a:pt x="324" y="72"/>
                </a:lnTo>
                <a:lnTo>
                  <a:pt x="288" y="96"/>
                </a:lnTo>
                <a:lnTo>
                  <a:pt x="252" y="96"/>
                </a:lnTo>
                <a:lnTo>
                  <a:pt x="216" y="108"/>
                </a:lnTo>
                <a:lnTo>
                  <a:pt x="180" y="120"/>
                </a:lnTo>
                <a:lnTo>
                  <a:pt x="156" y="156"/>
                </a:lnTo>
                <a:lnTo>
                  <a:pt x="120" y="192"/>
                </a:lnTo>
                <a:lnTo>
                  <a:pt x="96" y="228"/>
                </a:lnTo>
                <a:lnTo>
                  <a:pt x="72" y="264"/>
                </a:lnTo>
                <a:lnTo>
                  <a:pt x="60" y="300"/>
                </a:lnTo>
                <a:lnTo>
                  <a:pt x="36" y="336"/>
                </a:lnTo>
                <a:lnTo>
                  <a:pt x="12" y="372"/>
                </a:lnTo>
                <a:lnTo>
                  <a:pt x="12" y="408"/>
                </a:lnTo>
                <a:lnTo>
                  <a:pt x="0" y="444"/>
                </a:lnTo>
                <a:lnTo>
                  <a:pt x="12" y="480"/>
                </a:lnTo>
                <a:lnTo>
                  <a:pt x="24" y="516"/>
                </a:lnTo>
                <a:lnTo>
                  <a:pt x="24" y="552"/>
                </a:lnTo>
                <a:lnTo>
                  <a:pt x="36" y="588"/>
                </a:lnTo>
                <a:lnTo>
                  <a:pt x="36" y="624"/>
                </a:lnTo>
                <a:lnTo>
                  <a:pt x="48" y="660"/>
                </a:lnTo>
                <a:lnTo>
                  <a:pt x="48" y="696"/>
                </a:lnTo>
                <a:lnTo>
                  <a:pt x="60" y="732"/>
                </a:lnTo>
                <a:lnTo>
                  <a:pt x="72" y="768"/>
                </a:lnTo>
                <a:lnTo>
                  <a:pt x="96" y="804"/>
                </a:lnTo>
                <a:lnTo>
                  <a:pt x="132" y="840"/>
                </a:lnTo>
                <a:lnTo>
                  <a:pt x="168" y="864"/>
                </a:lnTo>
                <a:lnTo>
                  <a:pt x="204" y="900"/>
                </a:lnTo>
                <a:lnTo>
                  <a:pt x="240" y="936"/>
                </a:lnTo>
                <a:lnTo>
                  <a:pt x="276" y="972"/>
                </a:lnTo>
                <a:lnTo>
                  <a:pt x="312" y="1008"/>
                </a:lnTo>
                <a:lnTo>
                  <a:pt x="348" y="1020"/>
                </a:lnTo>
                <a:lnTo>
                  <a:pt x="384" y="1032"/>
                </a:lnTo>
                <a:lnTo>
                  <a:pt x="420" y="1020"/>
                </a:lnTo>
                <a:lnTo>
                  <a:pt x="456" y="996"/>
                </a:lnTo>
                <a:lnTo>
                  <a:pt x="492" y="972"/>
                </a:lnTo>
                <a:lnTo>
                  <a:pt x="528" y="960"/>
                </a:lnTo>
                <a:lnTo>
                  <a:pt x="564" y="960"/>
                </a:lnTo>
                <a:lnTo>
                  <a:pt x="600" y="948"/>
                </a:lnTo>
                <a:lnTo>
                  <a:pt x="636" y="924"/>
                </a:lnTo>
                <a:lnTo>
                  <a:pt x="672" y="912"/>
                </a:lnTo>
                <a:lnTo>
                  <a:pt x="708" y="900"/>
                </a:lnTo>
                <a:lnTo>
                  <a:pt x="744" y="876"/>
                </a:lnTo>
                <a:lnTo>
                  <a:pt x="756" y="840"/>
                </a:lnTo>
                <a:lnTo>
                  <a:pt x="768" y="804"/>
                </a:lnTo>
                <a:lnTo>
                  <a:pt x="780" y="768"/>
                </a:lnTo>
                <a:lnTo>
                  <a:pt x="792" y="732"/>
                </a:lnTo>
                <a:lnTo>
                  <a:pt x="792" y="696"/>
                </a:lnTo>
                <a:lnTo>
                  <a:pt x="804" y="660"/>
                </a:lnTo>
                <a:lnTo>
                  <a:pt x="828" y="612"/>
                </a:lnTo>
                <a:lnTo>
                  <a:pt x="828" y="576"/>
                </a:lnTo>
                <a:lnTo>
                  <a:pt x="840" y="540"/>
                </a:lnTo>
                <a:lnTo>
                  <a:pt x="852" y="504"/>
                </a:lnTo>
                <a:lnTo>
                  <a:pt x="852" y="468"/>
                </a:lnTo>
                <a:lnTo>
                  <a:pt x="852" y="432"/>
                </a:lnTo>
                <a:lnTo>
                  <a:pt x="852" y="396"/>
                </a:lnTo>
                <a:lnTo>
                  <a:pt x="840" y="360"/>
                </a:lnTo>
                <a:lnTo>
                  <a:pt x="828" y="324"/>
                </a:lnTo>
                <a:lnTo>
                  <a:pt x="816" y="288"/>
                </a:lnTo>
                <a:lnTo>
                  <a:pt x="780" y="252"/>
                </a:lnTo>
                <a:lnTo>
                  <a:pt x="768" y="216"/>
                </a:lnTo>
                <a:lnTo>
                  <a:pt x="744" y="180"/>
                </a:lnTo>
                <a:lnTo>
                  <a:pt x="708" y="156"/>
                </a:lnTo>
                <a:lnTo>
                  <a:pt x="672" y="132"/>
                </a:lnTo>
                <a:lnTo>
                  <a:pt x="636" y="108"/>
                </a:lnTo>
                <a:lnTo>
                  <a:pt x="600" y="84"/>
                </a:lnTo>
                <a:lnTo>
                  <a:pt x="564" y="60"/>
                </a:lnTo>
                <a:lnTo>
                  <a:pt x="528" y="36"/>
                </a:lnTo>
                <a:lnTo>
                  <a:pt x="492" y="12"/>
                </a:lnTo>
                <a:lnTo>
                  <a:pt x="456" y="0"/>
                </a:lnTo>
                <a:lnTo>
                  <a:pt x="468"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3" name="Oval 37">
            <a:extLst>
              <a:ext uri="{FF2B5EF4-FFF2-40B4-BE49-F238E27FC236}">
                <a16:creationId xmlns:a16="http://schemas.microsoft.com/office/drawing/2014/main" id="{5404EA5A-69A8-610E-2F92-26BF15770C53}"/>
              </a:ext>
            </a:extLst>
          </p:cNvPr>
          <p:cNvSpPr>
            <a:spLocks noChangeArrowheads="1"/>
          </p:cNvSpPr>
          <p:nvPr/>
        </p:nvSpPr>
        <p:spPr bwMode="auto">
          <a:xfrm>
            <a:off x="7412038" y="3340100"/>
            <a:ext cx="139700" cy="63500"/>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4" name="Oval 38">
            <a:extLst>
              <a:ext uri="{FF2B5EF4-FFF2-40B4-BE49-F238E27FC236}">
                <a16:creationId xmlns:a16="http://schemas.microsoft.com/office/drawing/2014/main" id="{3689214C-586A-2B7E-736D-EC6C59B14502}"/>
              </a:ext>
            </a:extLst>
          </p:cNvPr>
          <p:cNvSpPr>
            <a:spLocks noChangeArrowheads="1"/>
          </p:cNvSpPr>
          <p:nvPr/>
        </p:nvSpPr>
        <p:spPr bwMode="auto">
          <a:xfrm>
            <a:off x="7107238" y="3568700"/>
            <a:ext cx="139700" cy="63500"/>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5" name="Oval 39">
            <a:extLst>
              <a:ext uri="{FF2B5EF4-FFF2-40B4-BE49-F238E27FC236}">
                <a16:creationId xmlns:a16="http://schemas.microsoft.com/office/drawing/2014/main" id="{7B27E238-9A1E-125F-A35D-4288B9F89356}"/>
              </a:ext>
            </a:extLst>
          </p:cNvPr>
          <p:cNvSpPr>
            <a:spLocks noChangeArrowheads="1"/>
          </p:cNvSpPr>
          <p:nvPr/>
        </p:nvSpPr>
        <p:spPr bwMode="auto">
          <a:xfrm>
            <a:off x="7259638" y="3644900"/>
            <a:ext cx="139700" cy="63500"/>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6" name="Oval 40">
            <a:extLst>
              <a:ext uri="{FF2B5EF4-FFF2-40B4-BE49-F238E27FC236}">
                <a16:creationId xmlns:a16="http://schemas.microsoft.com/office/drawing/2014/main" id="{DFDFDDBD-A2F4-50A2-038F-9F2EBB6F2BFE}"/>
              </a:ext>
            </a:extLst>
          </p:cNvPr>
          <p:cNvSpPr>
            <a:spLocks noChangeArrowheads="1"/>
          </p:cNvSpPr>
          <p:nvPr/>
        </p:nvSpPr>
        <p:spPr bwMode="auto">
          <a:xfrm>
            <a:off x="7259638" y="3492500"/>
            <a:ext cx="139700" cy="63500"/>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7" name="Oval 41">
            <a:extLst>
              <a:ext uri="{FF2B5EF4-FFF2-40B4-BE49-F238E27FC236}">
                <a16:creationId xmlns:a16="http://schemas.microsoft.com/office/drawing/2014/main" id="{2E1E1507-AE40-2C42-54C9-1B3E5B959065}"/>
              </a:ext>
            </a:extLst>
          </p:cNvPr>
          <p:cNvSpPr>
            <a:spLocks noChangeArrowheads="1"/>
          </p:cNvSpPr>
          <p:nvPr/>
        </p:nvSpPr>
        <p:spPr bwMode="auto">
          <a:xfrm>
            <a:off x="7259638" y="3263900"/>
            <a:ext cx="139700" cy="63500"/>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8" name="Oval 42">
            <a:extLst>
              <a:ext uri="{FF2B5EF4-FFF2-40B4-BE49-F238E27FC236}">
                <a16:creationId xmlns:a16="http://schemas.microsoft.com/office/drawing/2014/main" id="{4031F20B-D246-71B9-8498-459B5F9C8978}"/>
              </a:ext>
            </a:extLst>
          </p:cNvPr>
          <p:cNvSpPr>
            <a:spLocks noChangeArrowheads="1"/>
          </p:cNvSpPr>
          <p:nvPr/>
        </p:nvSpPr>
        <p:spPr bwMode="auto">
          <a:xfrm>
            <a:off x="7335838" y="3797300"/>
            <a:ext cx="139700" cy="63500"/>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9" name="Oval 43">
            <a:extLst>
              <a:ext uri="{FF2B5EF4-FFF2-40B4-BE49-F238E27FC236}">
                <a16:creationId xmlns:a16="http://schemas.microsoft.com/office/drawing/2014/main" id="{4900D715-28E3-2807-12B6-39B41E2FBA00}"/>
              </a:ext>
            </a:extLst>
          </p:cNvPr>
          <p:cNvSpPr>
            <a:spLocks noChangeArrowheads="1"/>
          </p:cNvSpPr>
          <p:nvPr/>
        </p:nvSpPr>
        <p:spPr bwMode="auto">
          <a:xfrm>
            <a:off x="7412038" y="3187700"/>
            <a:ext cx="139700" cy="63500"/>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0" name="Oval 44">
            <a:extLst>
              <a:ext uri="{FF2B5EF4-FFF2-40B4-BE49-F238E27FC236}">
                <a16:creationId xmlns:a16="http://schemas.microsoft.com/office/drawing/2014/main" id="{182DDD53-BB2C-FCB4-65DD-90725D207064}"/>
              </a:ext>
            </a:extLst>
          </p:cNvPr>
          <p:cNvSpPr>
            <a:spLocks noChangeArrowheads="1"/>
          </p:cNvSpPr>
          <p:nvPr/>
        </p:nvSpPr>
        <p:spPr bwMode="auto">
          <a:xfrm>
            <a:off x="7183438" y="3416300"/>
            <a:ext cx="139700" cy="63500"/>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1" name="Oval 45">
            <a:extLst>
              <a:ext uri="{FF2B5EF4-FFF2-40B4-BE49-F238E27FC236}">
                <a16:creationId xmlns:a16="http://schemas.microsoft.com/office/drawing/2014/main" id="{4176DF06-5A0A-1966-6242-6797349267CE}"/>
              </a:ext>
            </a:extLst>
          </p:cNvPr>
          <p:cNvSpPr>
            <a:spLocks noChangeArrowheads="1"/>
          </p:cNvSpPr>
          <p:nvPr/>
        </p:nvSpPr>
        <p:spPr bwMode="auto">
          <a:xfrm rot="1560000">
            <a:off x="7945438" y="2882900"/>
            <a:ext cx="596900" cy="139700"/>
          </a:xfrm>
          <a:prstGeom prst="ellipse">
            <a:avLst/>
          </a:prstGeom>
          <a:solidFill>
            <a:srgbClr val="8CF4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2" name="Oval 46">
            <a:extLst>
              <a:ext uri="{FF2B5EF4-FFF2-40B4-BE49-F238E27FC236}">
                <a16:creationId xmlns:a16="http://schemas.microsoft.com/office/drawing/2014/main" id="{3B7F33B0-E5E3-F4DE-CE73-15E4625A7D22}"/>
              </a:ext>
            </a:extLst>
          </p:cNvPr>
          <p:cNvSpPr>
            <a:spLocks noChangeArrowheads="1"/>
          </p:cNvSpPr>
          <p:nvPr/>
        </p:nvSpPr>
        <p:spPr bwMode="auto">
          <a:xfrm rot="3480000">
            <a:off x="8250238" y="3340100"/>
            <a:ext cx="596900" cy="139700"/>
          </a:xfrm>
          <a:prstGeom prst="ellipse">
            <a:avLst/>
          </a:prstGeom>
          <a:solidFill>
            <a:srgbClr val="8CF4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3" name="Oval 47">
            <a:extLst>
              <a:ext uri="{FF2B5EF4-FFF2-40B4-BE49-F238E27FC236}">
                <a16:creationId xmlns:a16="http://schemas.microsoft.com/office/drawing/2014/main" id="{3B48E1DD-70C6-CC53-0E16-5250FBD12D31}"/>
              </a:ext>
            </a:extLst>
          </p:cNvPr>
          <p:cNvSpPr>
            <a:spLocks noChangeArrowheads="1"/>
          </p:cNvSpPr>
          <p:nvPr/>
        </p:nvSpPr>
        <p:spPr bwMode="auto">
          <a:xfrm rot="20520000">
            <a:off x="7107238" y="2882900"/>
            <a:ext cx="596900" cy="139700"/>
          </a:xfrm>
          <a:prstGeom prst="ellipse">
            <a:avLst/>
          </a:prstGeom>
          <a:solidFill>
            <a:srgbClr val="8CF4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4" name="Oval 48">
            <a:extLst>
              <a:ext uri="{FF2B5EF4-FFF2-40B4-BE49-F238E27FC236}">
                <a16:creationId xmlns:a16="http://schemas.microsoft.com/office/drawing/2014/main" id="{C02A5D7E-9E1A-3214-B24E-A893744AE534}"/>
              </a:ext>
            </a:extLst>
          </p:cNvPr>
          <p:cNvSpPr>
            <a:spLocks noChangeArrowheads="1"/>
          </p:cNvSpPr>
          <p:nvPr/>
        </p:nvSpPr>
        <p:spPr bwMode="auto">
          <a:xfrm>
            <a:off x="7488238" y="2654300"/>
            <a:ext cx="596900" cy="139700"/>
          </a:xfrm>
          <a:prstGeom prst="ellipse">
            <a:avLst/>
          </a:prstGeom>
          <a:solidFill>
            <a:srgbClr val="8CF4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5" name="Line 49">
            <a:extLst>
              <a:ext uri="{FF2B5EF4-FFF2-40B4-BE49-F238E27FC236}">
                <a16:creationId xmlns:a16="http://schemas.microsoft.com/office/drawing/2014/main" id="{A893375E-2FD3-50BC-6817-FFC56DE3D6A7}"/>
              </a:ext>
            </a:extLst>
          </p:cNvPr>
          <p:cNvSpPr>
            <a:spLocks noChangeShapeType="1"/>
          </p:cNvSpPr>
          <p:nvPr/>
        </p:nvSpPr>
        <p:spPr bwMode="auto">
          <a:xfrm>
            <a:off x="5127625" y="2198688"/>
            <a:ext cx="2347913" cy="5953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6" name="Freeform 50">
            <a:extLst>
              <a:ext uri="{FF2B5EF4-FFF2-40B4-BE49-F238E27FC236}">
                <a16:creationId xmlns:a16="http://schemas.microsoft.com/office/drawing/2014/main" id="{5AB942EA-ECD0-9276-3441-ACF002C0A455}"/>
              </a:ext>
            </a:extLst>
          </p:cNvPr>
          <p:cNvSpPr>
            <a:spLocks/>
          </p:cNvSpPr>
          <p:nvPr/>
        </p:nvSpPr>
        <p:spPr bwMode="auto">
          <a:xfrm>
            <a:off x="7424738" y="3124200"/>
            <a:ext cx="877887" cy="1144588"/>
          </a:xfrm>
          <a:custGeom>
            <a:avLst/>
            <a:gdLst>
              <a:gd name="T0" fmla="*/ 312 w 553"/>
              <a:gd name="T1" fmla="*/ 696 h 721"/>
              <a:gd name="T2" fmla="*/ 384 w 553"/>
              <a:gd name="T3" fmla="*/ 660 h 721"/>
              <a:gd name="T4" fmla="*/ 432 w 553"/>
              <a:gd name="T5" fmla="*/ 600 h 721"/>
              <a:gd name="T6" fmla="*/ 480 w 553"/>
              <a:gd name="T7" fmla="*/ 528 h 721"/>
              <a:gd name="T8" fmla="*/ 516 w 553"/>
              <a:gd name="T9" fmla="*/ 456 h 721"/>
              <a:gd name="T10" fmla="*/ 528 w 553"/>
              <a:gd name="T11" fmla="*/ 384 h 721"/>
              <a:gd name="T12" fmla="*/ 528 w 553"/>
              <a:gd name="T13" fmla="*/ 312 h 721"/>
              <a:gd name="T14" fmla="*/ 528 w 553"/>
              <a:gd name="T15" fmla="*/ 384 h 721"/>
              <a:gd name="T16" fmla="*/ 540 w 553"/>
              <a:gd name="T17" fmla="*/ 384 h 721"/>
              <a:gd name="T18" fmla="*/ 540 w 553"/>
              <a:gd name="T19" fmla="*/ 384 h 721"/>
              <a:gd name="T20" fmla="*/ 552 w 553"/>
              <a:gd name="T21" fmla="*/ 312 h 721"/>
              <a:gd name="T22" fmla="*/ 528 w 553"/>
              <a:gd name="T23" fmla="*/ 240 h 721"/>
              <a:gd name="T24" fmla="*/ 504 w 553"/>
              <a:gd name="T25" fmla="*/ 168 h 721"/>
              <a:gd name="T26" fmla="*/ 480 w 553"/>
              <a:gd name="T27" fmla="*/ 96 h 721"/>
              <a:gd name="T28" fmla="*/ 420 w 553"/>
              <a:gd name="T29" fmla="*/ 36 h 721"/>
              <a:gd name="T30" fmla="*/ 348 w 553"/>
              <a:gd name="T31" fmla="*/ 0 h 721"/>
              <a:gd name="T32" fmla="*/ 276 w 553"/>
              <a:gd name="T33" fmla="*/ 12 h 721"/>
              <a:gd name="T34" fmla="*/ 204 w 553"/>
              <a:gd name="T35" fmla="*/ 12 h 721"/>
              <a:gd name="T36" fmla="*/ 132 w 553"/>
              <a:gd name="T37" fmla="*/ 36 h 721"/>
              <a:gd name="T38" fmla="*/ 60 w 553"/>
              <a:gd name="T39" fmla="*/ 72 h 721"/>
              <a:gd name="T40" fmla="*/ 72 w 553"/>
              <a:gd name="T41" fmla="*/ 144 h 721"/>
              <a:gd name="T42" fmla="*/ 24 w 553"/>
              <a:gd name="T43" fmla="*/ 204 h 721"/>
              <a:gd name="T44" fmla="*/ 0 w 553"/>
              <a:gd name="T45" fmla="*/ 276 h 721"/>
              <a:gd name="T46" fmla="*/ 12 w 553"/>
              <a:gd name="T47" fmla="*/ 348 h 721"/>
              <a:gd name="T48" fmla="*/ 12 w 553"/>
              <a:gd name="T49" fmla="*/ 420 h 721"/>
              <a:gd name="T50" fmla="*/ 0 w 553"/>
              <a:gd name="T51" fmla="*/ 492 h 721"/>
              <a:gd name="T52" fmla="*/ 12 w 553"/>
              <a:gd name="T53" fmla="*/ 564 h 721"/>
              <a:gd name="T54" fmla="*/ 48 w 553"/>
              <a:gd name="T55" fmla="*/ 612 h 721"/>
              <a:gd name="T56" fmla="*/ 96 w 553"/>
              <a:gd name="T57" fmla="*/ 672 h 721"/>
              <a:gd name="T58" fmla="*/ 168 w 553"/>
              <a:gd name="T59" fmla="*/ 708 h 721"/>
              <a:gd name="T60" fmla="*/ 240 w 553"/>
              <a:gd name="T61" fmla="*/ 720 h 721"/>
              <a:gd name="T62" fmla="*/ 312 w 553"/>
              <a:gd name="T63" fmla="*/ 696 h 721"/>
              <a:gd name="T64" fmla="*/ 276 w 553"/>
              <a:gd name="T65" fmla="*/ 708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3" h="721">
                <a:moveTo>
                  <a:pt x="276" y="708"/>
                </a:moveTo>
                <a:lnTo>
                  <a:pt x="312" y="696"/>
                </a:lnTo>
                <a:lnTo>
                  <a:pt x="348" y="684"/>
                </a:lnTo>
                <a:lnTo>
                  <a:pt x="384" y="660"/>
                </a:lnTo>
                <a:lnTo>
                  <a:pt x="420" y="636"/>
                </a:lnTo>
                <a:lnTo>
                  <a:pt x="432" y="600"/>
                </a:lnTo>
                <a:lnTo>
                  <a:pt x="456" y="564"/>
                </a:lnTo>
                <a:lnTo>
                  <a:pt x="480" y="528"/>
                </a:lnTo>
                <a:lnTo>
                  <a:pt x="492" y="492"/>
                </a:lnTo>
                <a:lnTo>
                  <a:pt x="516" y="456"/>
                </a:lnTo>
                <a:lnTo>
                  <a:pt x="528" y="420"/>
                </a:lnTo>
                <a:lnTo>
                  <a:pt x="528" y="384"/>
                </a:lnTo>
                <a:lnTo>
                  <a:pt x="540" y="348"/>
                </a:lnTo>
                <a:lnTo>
                  <a:pt x="528" y="312"/>
                </a:lnTo>
                <a:lnTo>
                  <a:pt x="540" y="348"/>
                </a:lnTo>
                <a:lnTo>
                  <a:pt x="528" y="384"/>
                </a:lnTo>
                <a:lnTo>
                  <a:pt x="528" y="420"/>
                </a:lnTo>
                <a:lnTo>
                  <a:pt x="540" y="384"/>
                </a:lnTo>
                <a:lnTo>
                  <a:pt x="528" y="420"/>
                </a:lnTo>
                <a:lnTo>
                  <a:pt x="540" y="384"/>
                </a:lnTo>
                <a:lnTo>
                  <a:pt x="552" y="348"/>
                </a:lnTo>
                <a:lnTo>
                  <a:pt x="552" y="312"/>
                </a:lnTo>
                <a:lnTo>
                  <a:pt x="552" y="276"/>
                </a:lnTo>
                <a:lnTo>
                  <a:pt x="528" y="240"/>
                </a:lnTo>
                <a:lnTo>
                  <a:pt x="516" y="204"/>
                </a:lnTo>
                <a:lnTo>
                  <a:pt x="504" y="168"/>
                </a:lnTo>
                <a:lnTo>
                  <a:pt x="504" y="132"/>
                </a:lnTo>
                <a:lnTo>
                  <a:pt x="480" y="96"/>
                </a:lnTo>
                <a:lnTo>
                  <a:pt x="456" y="60"/>
                </a:lnTo>
                <a:lnTo>
                  <a:pt x="420" y="36"/>
                </a:lnTo>
                <a:lnTo>
                  <a:pt x="384" y="12"/>
                </a:lnTo>
                <a:lnTo>
                  <a:pt x="348" y="0"/>
                </a:lnTo>
                <a:lnTo>
                  <a:pt x="312" y="12"/>
                </a:lnTo>
                <a:lnTo>
                  <a:pt x="276" y="12"/>
                </a:lnTo>
                <a:lnTo>
                  <a:pt x="240" y="12"/>
                </a:lnTo>
                <a:lnTo>
                  <a:pt x="204" y="12"/>
                </a:lnTo>
                <a:lnTo>
                  <a:pt x="168" y="12"/>
                </a:lnTo>
                <a:lnTo>
                  <a:pt x="132" y="36"/>
                </a:lnTo>
                <a:lnTo>
                  <a:pt x="96" y="48"/>
                </a:lnTo>
                <a:lnTo>
                  <a:pt x="60" y="72"/>
                </a:lnTo>
                <a:lnTo>
                  <a:pt x="72" y="108"/>
                </a:lnTo>
                <a:lnTo>
                  <a:pt x="72" y="144"/>
                </a:lnTo>
                <a:lnTo>
                  <a:pt x="60" y="180"/>
                </a:lnTo>
                <a:lnTo>
                  <a:pt x="24" y="204"/>
                </a:lnTo>
                <a:lnTo>
                  <a:pt x="0" y="240"/>
                </a:lnTo>
                <a:lnTo>
                  <a:pt x="0" y="276"/>
                </a:lnTo>
                <a:lnTo>
                  <a:pt x="12" y="312"/>
                </a:lnTo>
                <a:lnTo>
                  <a:pt x="12" y="348"/>
                </a:lnTo>
                <a:lnTo>
                  <a:pt x="24" y="384"/>
                </a:lnTo>
                <a:lnTo>
                  <a:pt x="12" y="420"/>
                </a:lnTo>
                <a:lnTo>
                  <a:pt x="12" y="456"/>
                </a:lnTo>
                <a:lnTo>
                  <a:pt x="0" y="492"/>
                </a:lnTo>
                <a:lnTo>
                  <a:pt x="12" y="528"/>
                </a:lnTo>
                <a:lnTo>
                  <a:pt x="12" y="564"/>
                </a:lnTo>
                <a:lnTo>
                  <a:pt x="12" y="600"/>
                </a:lnTo>
                <a:lnTo>
                  <a:pt x="48" y="612"/>
                </a:lnTo>
                <a:lnTo>
                  <a:pt x="60" y="648"/>
                </a:lnTo>
                <a:lnTo>
                  <a:pt x="96" y="672"/>
                </a:lnTo>
                <a:lnTo>
                  <a:pt x="132" y="696"/>
                </a:lnTo>
                <a:lnTo>
                  <a:pt x="168" y="708"/>
                </a:lnTo>
                <a:lnTo>
                  <a:pt x="204" y="720"/>
                </a:lnTo>
                <a:lnTo>
                  <a:pt x="240" y="720"/>
                </a:lnTo>
                <a:lnTo>
                  <a:pt x="276" y="720"/>
                </a:lnTo>
                <a:lnTo>
                  <a:pt x="312" y="696"/>
                </a:lnTo>
                <a:lnTo>
                  <a:pt x="276" y="720"/>
                </a:lnTo>
                <a:lnTo>
                  <a:pt x="276" y="708"/>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7" name="Oval 51">
            <a:extLst>
              <a:ext uri="{FF2B5EF4-FFF2-40B4-BE49-F238E27FC236}">
                <a16:creationId xmlns:a16="http://schemas.microsoft.com/office/drawing/2014/main" id="{E0371221-0B62-A534-4F2E-59F00AD02190}"/>
              </a:ext>
            </a:extLst>
          </p:cNvPr>
          <p:cNvSpPr>
            <a:spLocks noChangeArrowheads="1"/>
          </p:cNvSpPr>
          <p:nvPr/>
        </p:nvSpPr>
        <p:spPr bwMode="auto">
          <a:xfrm>
            <a:off x="1773238" y="4178300"/>
            <a:ext cx="63500" cy="635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8" name="Oval 52">
            <a:extLst>
              <a:ext uri="{FF2B5EF4-FFF2-40B4-BE49-F238E27FC236}">
                <a16:creationId xmlns:a16="http://schemas.microsoft.com/office/drawing/2014/main" id="{3BCD61ED-FBEF-DD38-A639-DFAE0F4F44FC}"/>
              </a:ext>
            </a:extLst>
          </p:cNvPr>
          <p:cNvSpPr>
            <a:spLocks noChangeArrowheads="1"/>
          </p:cNvSpPr>
          <p:nvPr/>
        </p:nvSpPr>
        <p:spPr bwMode="auto">
          <a:xfrm>
            <a:off x="1773238" y="4102100"/>
            <a:ext cx="63500" cy="635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9" name="Oval 53">
            <a:extLst>
              <a:ext uri="{FF2B5EF4-FFF2-40B4-BE49-F238E27FC236}">
                <a16:creationId xmlns:a16="http://schemas.microsoft.com/office/drawing/2014/main" id="{87910ACE-A60F-6260-639A-666E2EA3F79F}"/>
              </a:ext>
            </a:extLst>
          </p:cNvPr>
          <p:cNvSpPr>
            <a:spLocks noChangeArrowheads="1"/>
          </p:cNvSpPr>
          <p:nvPr/>
        </p:nvSpPr>
        <p:spPr bwMode="auto">
          <a:xfrm>
            <a:off x="1773238" y="4025900"/>
            <a:ext cx="63500" cy="635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0" name="Oval 54">
            <a:extLst>
              <a:ext uri="{FF2B5EF4-FFF2-40B4-BE49-F238E27FC236}">
                <a16:creationId xmlns:a16="http://schemas.microsoft.com/office/drawing/2014/main" id="{EECEEE4B-C86D-E254-CD8A-7FFF6B04961A}"/>
              </a:ext>
            </a:extLst>
          </p:cNvPr>
          <p:cNvSpPr>
            <a:spLocks noChangeArrowheads="1"/>
          </p:cNvSpPr>
          <p:nvPr/>
        </p:nvSpPr>
        <p:spPr bwMode="auto">
          <a:xfrm>
            <a:off x="1392238" y="4559300"/>
            <a:ext cx="63500" cy="635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1" name="Oval 55">
            <a:extLst>
              <a:ext uri="{FF2B5EF4-FFF2-40B4-BE49-F238E27FC236}">
                <a16:creationId xmlns:a16="http://schemas.microsoft.com/office/drawing/2014/main" id="{826EBA85-453E-73B8-0938-892EEB6FF4FD}"/>
              </a:ext>
            </a:extLst>
          </p:cNvPr>
          <p:cNvSpPr>
            <a:spLocks noChangeArrowheads="1"/>
          </p:cNvSpPr>
          <p:nvPr/>
        </p:nvSpPr>
        <p:spPr bwMode="auto">
          <a:xfrm>
            <a:off x="1544638" y="4483100"/>
            <a:ext cx="63500" cy="635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2" name="Oval 56">
            <a:extLst>
              <a:ext uri="{FF2B5EF4-FFF2-40B4-BE49-F238E27FC236}">
                <a16:creationId xmlns:a16="http://schemas.microsoft.com/office/drawing/2014/main" id="{5DF38FEB-062D-4089-7497-6DA3927E11FA}"/>
              </a:ext>
            </a:extLst>
          </p:cNvPr>
          <p:cNvSpPr>
            <a:spLocks noChangeArrowheads="1"/>
          </p:cNvSpPr>
          <p:nvPr/>
        </p:nvSpPr>
        <p:spPr bwMode="auto">
          <a:xfrm>
            <a:off x="1468438" y="4559300"/>
            <a:ext cx="63500" cy="635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3" name="Oval 57">
            <a:extLst>
              <a:ext uri="{FF2B5EF4-FFF2-40B4-BE49-F238E27FC236}">
                <a16:creationId xmlns:a16="http://schemas.microsoft.com/office/drawing/2014/main" id="{AFDF9E1B-4A97-D221-8AF2-771B5D6D108B}"/>
              </a:ext>
            </a:extLst>
          </p:cNvPr>
          <p:cNvSpPr>
            <a:spLocks noChangeArrowheads="1"/>
          </p:cNvSpPr>
          <p:nvPr/>
        </p:nvSpPr>
        <p:spPr bwMode="auto">
          <a:xfrm>
            <a:off x="858838" y="4483100"/>
            <a:ext cx="63500" cy="635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4" name="Oval 58">
            <a:extLst>
              <a:ext uri="{FF2B5EF4-FFF2-40B4-BE49-F238E27FC236}">
                <a16:creationId xmlns:a16="http://schemas.microsoft.com/office/drawing/2014/main" id="{7C1D8F3C-5BD3-9324-87D3-9587549029B1}"/>
              </a:ext>
            </a:extLst>
          </p:cNvPr>
          <p:cNvSpPr>
            <a:spLocks noChangeArrowheads="1"/>
          </p:cNvSpPr>
          <p:nvPr/>
        </p:nvSpPr>
        <p:spPr bwMode="auto">
          <a:xfrm>
            <a:off x="935038" y="4559300"/>
            <a:ext cx="63500" cy="635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5" name="Oval 59">
            <a:extLst>
              <a:ext uri="{FF2B5EF4-FFF2-40B4-BE49-F238E27FC236}">
                <a16:creationId xmlns:a16="http://schemas.microsoft.com/office/drawing/2014/main" id="{5E28575A-6480-59DF-84B7-80F4B06C3E5E}"/>
              </a:ext>
            </a:extLst>
          </p:cNvPr>
          <p:cNvSpPr>
            <a:spLocks noChangeArrowheads="1"/>
          </p:cNvSpPr>
          <p:nvPr/>
        </p:nvSpPr>
        <p:spPr bwMode="auto">
          <a:xfrm>
            <a:off x="1011238" y="4559300"/>
            <a:ext cx="63500" cy="635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6" name="Oval 60">
            <a:extLst>
              <a:ext uri="{FF2B5EF4-FFF2-40B4-BE49-F238E27FC236}">
                <a16:creationId xmlns:a16="http://schemas.microsoft.com/office/drawing/2014/main" id="{28DC327E-FB27-78CF-BD37-7A4B8DC15667}"/>
              </a:ext>
            </a:extLst>
          </p:cNvPr>
          <p:cNvSpPr>
            <a:spLocks noChangeArrowheads="1"/>
          </p:cNvSpPr>
          <p:nvPr/>
        </p:nvSpPr>
        <p:spPr bwMode="auto">
          <a:xfrm>
            <a:off x="1087438" y="4559300"/>
            <a:ext cx="63500" cy="635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7" name="Oval 61">
            <a:extLst>
              <a:ext uri="{FF2B5EF4-FFF2-40B4-BE49-F238E27FC236}">
                <a16:creationId xmlns:a16="http://schemas.microsoft.com/office/drawing/2014/main" id="{D7C0DC64-D1DE-C73C-3FD5-82C9FF359A82}"/>
              </a:ext>
            </a:extLst>
          </p:cNvPr>
          <p:cNvSpPr>
            <a:spLocks noChangeArrowheads="1"/>
          </p:cNvSpPr>
          <p:nvPr/>
        </p:nvSpPr>
        <p:spPr bwMode="auto">
          <a:xfrm>
            <a:off x="1849438" y="3797300"/>
            <a:ext cx="139700" cy="63500"/>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8" name="Oval 62">
            <a:extLst>
              <a:ext uri="{FF2B5EF4-FFF2-40B4-BE49-F238E27FC236}">
                <a16:creationId xmlns:a16="http://schemas.microsoft.com/office/drawing/2014/main" id="{A33C6BC5-0992-C61C-B030-DD5B1CC865A3}"/>
              </a:ext>
            </a:extLst>
          </p:cNvPr>
          <p:cNvSpPr>
            <a:spLocks noChangeArrowheads="1"/>
          </p:cNvSpPr>
          <p:nvPr/>
        </p:nvSpPr>
        <p:spPr bwMode="auto">
          <a:xfrm>
            <a:off x="2001838" y="3721100"/>
            <a:ext cx="139700" cy="63500"/>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9" name="Oval 63">
            <a:extLst>
              <a:ext uri="{FF2B5EF4-FFF2-40B4-BE49-F238E27FC236}">
                <a16:creationId xmlns:a16="http://schemas.microsoft.com/office/drawing/2014/main" id="{B4A0C8FD-EBA9-6ADB-003F-39EB2D355C6E}"/>
              </a:ext>
            </a:extLst>
          </p:cNvPr>
          <p:cNvSpPr>
            <a:spLocks noChangeArrowheads="1"/>
          </p:cNvSpPr>
          <p:nvPr/>
        </p:nvSpPr>
        <p:spPr bwMode="auto">
          <a:xfrm>
            <a:off x="1849438" y="3492500"/>
            <a:ext cx="139700" cy="63500"/>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00" name="Oval 64">
            <a:extLst>
              <a:ext uri="{FF2B5EF4-FFF2-40B4-BE49-F238E27FC236}">
                <a16:creationId xmlns:a16="http://schemas.microsoft.com/office/drawing/2014/main" id="{7EEAFA46-7C34-5B33-02CA-AD843B8727FC}"/>
              </a:ext>
            </a:extLst>
          </p:cNvPr>
          <p:cNvSpPr>
            <a:spLocks noChangeArrowheads="1"/>
          </p:cNvSpPr>
          <p:nvPr/>
        </p:nvSpPr>
        <p:spPr bwMode="auto">
          <a:xfrm>
            <a:off x="2001838" y="3873500"/>
            <a:ext cx="139700" cy="63500"/>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01" name="Oval 65">
            <a:extLst>
              <a:ext uri="{FF2B5EF4-FFF2-40B4-BE49-F238E27FC236}">
                <a16:creationId xmlns:a16="http://schemas.microsoft.com/office/drawing/2014/main" id="{4BEE3B27-3166-729E-8C26-8B0503F0A7E1}"/>
              </a:ext>
            </a:extLst>
          </p:cNvPr>
          <p:cNvSpPr>
            <a:spLocks noChangeArrowheads="1"/>
          </p:cNvSpPr>
          <p:nvPr/>
        </p:nvSpPr>
        <p:spPr bwMode="auto">
          <a:xfrm>
            <a:off x="1925638" y="3949700"/>
            <a:ext cx="139700" cy="63500"/>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02" name="Freeform 66">
            <a:extLst>
              <a:ext uri="{FF2B5EF4-FFF2-40B4-BE49-F238E27FC236}">
                <a16:creationId xmlns:a16="http://schemas.microsoft.com/office/drawing/2014/main" id="{8A24DCA4-1C61-63B9-F9CC-29889CCD3F66}"/>
              </a:ext>
            </a:extLst>
          </p:cNvPr>
          <p:cNvSpPr>
            <a:spLocks/>
          </p:cNvSpPr>
          <p:nvPr/>
        </p:nvSpPr>
        <p:spPr bwMode="auto">
          <a:xfrm>
            <a:off x="1614488" y="3886200"/>
            <a:ext cx="134937" cy="363538"/>
          </a:xfrm>
          <a:custGeom>
            <a:avLst/>
            <a:gdLst>
              <a:gd name="T0" fmla="*/ 48 w 85"/>
              <a:gd name="T1" fmla="*/ 228 h 229"/>
              <a:gd name="T2" fmla="*/ 36 w 85"/>
              <a:gd name="T3" fmla="*/ 192 h 229"/>
              <a:gd name="T4" fmla="*/ 24 w 85"/>
              <a:gd name="T5" fmla="*/ 156 h 229"/>
              <a:gd name="T6" fmla="*/ 12 w 85"/>
              <a:gd name="T7" fmla="*/ 120 h 229"/>
              <a:gd name="T8" fmla="*/ 12 w 85"/>
              <a:gd name="T9" fmla="*/ 84 h 229"/>
              <a:gd name="T10" fmla="*/ 0 w 85"/>
              <a:gd name="T11" fmla="*/ 48 h 229"/>
              <a:gd name="T12" fmla="*/ 24 w 85"/>
              <a:gd name="T13" fmla="*/ 12 h 229"/>
              <a:gd name="T14" fmla="*/ 60 w 85"/>
              <a:gd name="T15" fmla="*/ 0 h 229"/>
              <a:gd name="T16" fmla="*/ 84 w 85"/>
              <a:gd name="T17" fmla="*/ 36 h 229"/>
              <a:gd name="T18" fmla="*/ 72 w 85"/>
              <a:gd name="T19" fmla="*/ 72 h 229"/>
              <a:gd name="T20" fmla="*/ 84 w 85"/>
              <a:gd name="T21" fmla="*/ 108 h 229"/>
              <a:gd name="T22" fmla="*/ 84 w 85"/>
              <a:gd name="T23" fmla="*/ 144 h 229"/>
              <a:gd name="T24" fmla="*/ 84 w 85"/>
              <a:gd name="T25" fmla="*/ 180 h 229"/>
              <a:gd name="T26" fmla="*/ 72 w 85"/>
              <a:gd name="T27" fmla="*/ 21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229">
                <a:moveTo>
                  <a:pt x="48" y="228"/>
                </a:moveTo>
                <a:lnTo>
                  <a:pt x="36" y="192"/>
                </a:lnTo>
                <a:lnTo>
                  <a:pt x="24" y="156"/>
                </a:lnTo>
                <a:lnTo>
                  <a:pt x="12" y="120"/>
                </a:lnTo>
                <a:lnTo>
                  <a:pt x="12" y="84"/>
                </a:lnTo>
                <a:lnTo>
                  <a:pt x="0" y="48"/>
                </a:lnTo>
                <a:lnTo>
                  <a:pt x="24" y="12"/>
                </a:lnTo>
                <a:lnTo>
                  <a:pt x="60" y="0"/>
                </a:lnTo>
                <a:lnTo>
                  <a:pt x="84" y="36"/>
                </a:lnTo>
                <a:lnTo>
                  <a:pt x="72" y="72"/>
                </a:lnTo>
                <a:lnTo>
                  <a:pt x="84" y="108"/>
                </a:lnTo>
                <a:lnTo>
                  <a:pt x="84" y="144"/>
                </a:lnTo>
                <a:lnTo>
                  <a:pt x="84" y="180"/>
                </a:lnTo>
                <a:lnTo>
                  <a:pt x="72" y="216"/>
                </a:lnTo>
              </a:path>
            </a:pathLst>
          </a:custGeom>
          <a:solidFill>
            <a:schemeClr val="accent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03" name="Freeform 67">
            <a:extLst>
              <a:ext uri="{FF2B5EF4-FFF2-40B4-BE49-F238E27FC236}">
                <a16:creationId xmlns:a16="http://schemas.microsoft.com/office/drawing/2014/main" id="{990AEC03-312D-9DF5-7C25-FB9616AB2FC5}"/>
              </a:ext>
            </a:extLst>
          </p:cNvPr>
          <p:cNvSpPr>
            <a:spLocks/>
          </p:cNvSpPr>
          <p:nvPr/>
        </p:nvSpPr>
        <p:spPr bwMode="auto">
          <a:xfrm>
            <a:off x="681038" y="4076700"/>
            <a:ext cx="153987" cy="401638"/>
          </a:xfrm>
          <a:custGeom>
            <a:avLst/>
            <a:gdLst>
              <a:gd name="T0" fmla="*/ 60 w 97"/>
              <a:gd name="T1" fmla="*/ 252 h 253"/>
              <a:gd name="T2" fmla="*/ 24 w 97"/>
              <a:gd name="T3" fmla="*/ 240 h 253"/>
              <a:gd name="T4" fmla="*/ 12 w 97"/>
              <a:gd name="T5" fmla="*/ 204 h 253"/>
              <a:gd name="T6" fmla="*/ 12 w 97"/>
              <a:gd name="T7" fmla="*/ 168 h 253"/>
              <a:gd name="T8" fmla="*/ 12 w 97"/>
              <a:gd name="T9" fmla="*/ 132 h 253"/>
              <a:gd name="T10" fmla="*/ 0 w 97"/>
              <a:gd name="T11" fmla="*/ 96 h 253"/>
              <a:gd name="T12" fmla="*/ 0 w 97"/>
              <a:gd name="T13" fmla="*/ 60 h 253"/>
              <a:gd name="T14" fmla="*/ 24 w 97"/>
              <a:gd name="T15" fmla="*/ 24 h 253"/>
              <a:gd name="T16" fmla="*/ 60 w 97"/>
              <a:gd name="T17" fmla="*/ 12 h 253"/>
              <a:gd name="T18" fmla="*/ 96 w 97"/>
              <a:gd name="T19" fmla="*/ 0 h 253"/>
              <a:gd name="T20" fmla="*/ 96 w 97"/>
              <a:gd name="T21" fmla="*/ 36 h 253"/>
              <a:gd name="T22" fmla="*/ 84 w 97"/>
              <a:gd name="T23" fmla="*/ 72 h 253"/>
              <a:gd name="T24" fmla="*/ 72 w 97"/>
              <a:gd name="T25" fmla="*/ 108 h 253"/>
              <a:gd name="T26" fmla="*/ 96 w 97"/>
              <a:gd name="T27" fmla="*/ 144 h 253"/>
              <a:gd name="T28" fmla="*/ 96 w 97"/>
              <a:gd name="T29" fmla="*/ 180 h 253"/>
              <a:gd name="T30" fmla="*/ 84 w 97"/>
              <a:gd name="T31" fmla="*/ 216 h 253"/>
              <a:gd name="T32" fmla="*/ 48 w 97"/>
              <a:gd name="T33" fmla="*/ 240 h 253"/>
              <a:gd name="T34" fmla="*/ 60 w 97"/>
              <a:gd name="T35" fmla="*/ 25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253">
                <a:moveTo>
                  <a:pt x="60" y="252"/>
                </a:moveTo>
                <a:lnTo>
                  <a:pt x="24" y="240"/>
                </a:lnTo>
                <a:lnTo>
                  <a:pt x="12" y="204"/>
                </a:lnTo>
                <a:lnTo>
                  <a:pt x="12" y="168"/>
                </a:lnTo>
                <a:lnTo>
                  <a:pt x="12" y="132"/>
                </a:lnTo>
                <a:lnTo>
                  <a:pt x="0" y="96"/>
                </a:lnTo>
                <a:lnTo>
                  <a:pt x="0" y="60"/>
                </a:lnTo>
                <a:lnTo>
                  <a:pt x="24" y="24"/>
                </a:lnTo>
                <a:lnTo>
                  <a:pt x="60" y="12"/>
                </a:lnTo>
                <a:lnTo>
                  <a:pt x="96" y="0"/>
                </a:lnTo>
                <a:lnTo>
                  <a:pt x="96" y="36"/>
                </a:lnTo>
                <a:lnTo>
                  <a:pt x="84" y="72"/>
                </a:lnTo>
                <a:lnTo>
                  <a:pt x="72" y="108"/>
                </a:lnTo>
                <a:lnTo>
                  <a:pt x="96" y="144"/>
                </a:lnTo>
                <a:lnTo>
                  <a:pt x="96" y="180"/>
                </a:lnTo>
                <a:lnTo>
                  <a:pt x="84" y="216"/>
                </a:lnTo>
                <a:lnTo>
                  <a:pt x="48" y="240"/>
                </a:lnTo>
                <a:lnTo>
                  <a:pt x="60" y="252"/>
                </a:lnTo>
              </a:path>
            </a:pathLst>
          </a:custGeom>
          <a:solidFill>
            <a:schemeClr val="accent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04" name="Freeform 68">
            <a:extLst>
              <a:ext uri="{FF2B5EF4-FFF2-40B4-BE49-F238E27FC236}">
                <a16:creationId xmlns:a16="http://schemas.microsoft.com/office/drawing/2014/main" id="{C2C0FEDC-BC64-1E47-1623-4A59F2690D54}"/>
              </a:ext>
            </a:extLst>
          </p:cNvPr>
          <p:cNvSpPr>
            <a:spLocks/>
          </p:cNvSpPr>
          <p:nvPr/>
        </p:nvSpPr>
        <p:spPr bwMode="auto">
          <a:xfrm>
            <a:off x="776288" y="3543300"/>
            <a:ext cx="382587" cy="515938"/>
          </a:xfrm>
          <a:custGeom>
            <a:avLst/>
            <a:gdLst>
              <a:gd name="T0" fmla="*/ 240 w 241"/>
              <a:gd name="T1" fmla="*/ 204 h 325"/>
              <a:gd name="T2" fmla="*/ 228 w 241"/>
              <a:gd name="T3" fmla="*/ 168 h 325"/>
              <a:gd name="T4" fmla="*/ 228 w 241"/>
              <a:gd name="T5" fmla="*/ 132 h 325"/>
              <a:gd name="T6" fmla="*/ 216 w 241"/>
              <a:gd name="T7" fmla="*/ 96 h 325"/>
              <a:gd name="T8" fmla="*/ 216 w 241"/>
              <a:gd name="T9" fmla="*/ 60 h 325"/>
              <a:gd name="T10" fmla="*/ 216 w 241"/>
              <a:gd name="T11" fmla="*/ 24 h 325"/>
              <a:gd name="T12" fmla="*/ 180 w 241"/>
              <a:gd name="T13" fmla="*/ 0 h 325"/>
              <a:gd name="T14" fmla="*/ 144 w 241"/>
              <a:gd name="T15" fmla="*/ 0 h 325"/>
              <a:gd name="T16" fmla="*/ 132 w 241"/>
              <a:gd name="T17" fmla="*/ 36 h 325"/>
              <a:gd name="T18" fmla="*/ 108 w 241"/>
              <a:gd name="T19" fmla="*/ 72 h 325"/>
              <a:gd name="T20" fmla="*/ 96 w 241"/>
              <a:gd name="T21" fmla="*/ 108 h 325"/>
              <a:gd name="T22" fmla="*/ 72 w 241"/>
              <a:gd name="T23" fmla="*/ 144 h 325"/>
              <a:gd name="T24" fmla="*/ 60 w 241"/>
              <a:gd name="T25" fmla="*/ 180 h 325"/>
              <a:gd name="T26" fmla="*/ 48 w 241"/>
              <a:gd name="T27" fmla="*/ 216 h 325"/>
              <a:gd name="T28" fmla="*/ 12 w 241"/>
              <a:gd name="T29" fmla="*/ 240 h 325"/>
              <a:gd name="T30" fmla="*/ 24 w 241"/>
              <a:gd name="T31" fmla="*/ 276 h 325"/>
              <a:gd name="T32" fmla="*/ 0 w 241"/>
              <a:gd name="T33" fmla="*/ 312 h 325"/>
              <a:gd name="T34" fmla="*/ 36 w 241"/>
              <a:gd name="T35" fmla="*/ 324 h 325"/>
              <a:gd name="T36" fmla="*/ 72 w 241"/>
              <a:gd name="T37" fmla="*/ 300 h 325"/>
              <a:gd name="T38" fmla="*/ 108 w 241"/>
              <a:gd name="T39" fmla="*/ 288 h 325"/>
              <a:gd name="T40" fmla="*/ 144 w 241"/>
              <a:gd name="T41" fmla="*/ 276 h 325"/>
              <a:gd name="T42" fmla="*/ 180 w 241"/>
              <a:gd name="T43" fmla="*/ 252 h 325"/>
              <a:gd name="T44" fmla="*/ 204 w 241"/>
              <a:gd name="T45" fmla="*/ 216 h 325"/>
              <a:gd name="T46" fmla="*/ 216 w 241"/>
              <a:gd name="T47" fmla="*/ 180 h 325"/>
              <a:gd name="T48" fmla="*/ 228 w 241"/>
              <a:gd name="T49" fmla="*/ 144 h 325"/>
              <a:gd name="T50" fmla="*/ 240 w 241"/>
              <a:gd name="T51" fmla="*/ 108 h 325"/>
              <a:gd name="T52" fmla="*/ 240 w 241"/>
              <a:gd name="T53" fmla="*/ 204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1" h="325">
                <a:moveTo>
                  <a:pt x="240" y="204"/>
                </a:moveTo>
                <a:lnTo>
                  <a:pt x="228" y="168"/>
                </a:lnTo>
                <a:lnTo>
                  <a:pt x="228" y="132"/>
                </a:lnTo>
                <a:lnTo>
                  <a:pt x="216" y="96"/>
                </a:lnTo>
                <a:lnTo>
                  <a:pt x="216" y="60"/>
                </a:lnTo>
                <a:lnTo>
                  <a:pt x="216" y="24"/>
                </a:lnTo>
                <a:lnTo>
                  <a:pt x="180" y="0"/>
                </a:lnTo>
                <a:lnTo>
                  <a:pt x="144" y="0"/>
                </a:lnTo>
                <a:lnTo>
                  <a:pt x="132" y="36"/>
                </a:lnTo>
                <a:lnTo>
                  <a:pt x="108" y="72"/>
                </a:lnTo>
                <a:lnTo>
                  <a:pt x="96" y="108"/>
                </a:lnTo>
                <a:lnTo>
                  <a:pt x="72" y="144"/>
                </a:lnTo>
                <a:lnTo>
                  <a:pt x="60" y="180"/>
                </a:lnTo>
                <a:lnTo>
                  <a:pt x="48" y="216"/>
                </a:lnTo>
                <a:lnTo>
                  <a:pt x="12" y="240"/>
                </a:lnTo>
                <a:lnTo>
                  <a:pt x="24" y="276"/>
                </a:lnTo>
                <a:lnTo>
                  <a:pt x="0" y="312"/>
                </a:lnTo>
                <a:lnTo>
                  <a:pt x="36" y="324"/>
                </a:lnTo>
                <a:lnTo>
                  <a:pt x="72" y="300"/>
                </a:lnTo>
                <a:lnTo>
                  <a:pt x="108" y="288"/>
                </a:lnTo>
                <a:lnTo>
                  <a:pt x="144" y="276"/>
                </a:lnTo>
                <a:lnTo>
                  <a:pt x="180" y="252"/>
                </a:lnTo>
                <a:lnTo>
                  <a:pt x="204" y="216"/>
                </a:lnTo>
                <a:lnTo>
                  <a:pt x="216" y="180"/>
                </a:lnTo>
                <a:lnTo>
                  <a:pt x="228" y="144"/>
                </a:lnTo>
                <a:lnTo>
                  <a:pt x="240" y="108"/>
                </a:lnTo>
                <a:lnTo>
                  <a:pt x="240" y="204"/>
                </a:lnTo>
              </a:path>
            </a:pathLst>
          </a:custGeom>
          <a:solidFill>
            <a:schemeClr val="accent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05" name="Oval 69">
            <a:extLst>
              <a:ext uri="{FF2B5EF4-FFF2-40B4-BE49-F238E27FC236}">
                <a16:creationId xmlns:a16="http://schemas.microsoft.com/office/drawing/2014/main" id="{FCA6E0B4-4029-7BFC-079D-670454B847B4}"/>
              </a:ext>
            </a:extLst>
          </p:cNvPr>
          <p:cNvSpPr>
            <a:spLocks noChangeArrowheads="1"/>
          </p:cNvSpPr>
          <p:nvPr/>
        </p:nvSpPr>
        <p:spPr bwMode="auto">
          <a:xfrm>
            <a:off x="858838" y="3873500"/>
            <a:ext cx="63500" cy="635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06" name="Oval 70">
            <a:extLst>
              <a:ext uri="{FF2B5EF4-FFF2-40B4-BE49-F238E27FC236}">
                <a16:creationId xmlns:a16="http://schemas.microsoft.com/office/drawing/2014/main" id="{C33B9641-06F2-BD13-F7A2-967F07E0A07A}"/>
              </a:ext>
            </a:extLst>
          </p:cNvPr>
          <p:cNvSpPr>
            <a:spLocks noChangeArrowheads="1"/>
          </p:cNvSpPr>
          <p:nvPr/>
        </p:nvSpPr>
        <p:spPr bwMode="auto">
          <a:xfrm>
            <a:off x="935038" y="3873500"/>
            <a:ext cx="63500" cy="635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07" name="Oval 71">
            <a:extLst>
              <a:ext uri="{FF2B5EF4-FFF2-40B4-BE49-F238E27FC236}">
                <a16:creationId xmlns:a16="http://schemas.microsoft.com/office/drawing/2014/main" id="{37AD0804-4664-5EBC-9F2E-D33D567FC440}"/>
              </a:ext>
            </a:extLst>
          </p:cNvPr>
          <p:cNvSpPr>
            <a:spLocks noChangeArrowheads="1"/>
          </p:cNvSpPr>
          <p:nvPr/>
        </p:nvSpPr>
        <p:spPr bwMode="auto">
          <a:xfrm>
            <a:off x="1011238" y="3797300"/>
            <a:ext cx="63500" cy="635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08" name="Oval 72">
            <a:extLst>
              <a:ext uri="{FF2B5EF4-FFF2-40B4-BE49-F238E27FC236}">
                <a16:creationId xmlns:a16="http://schemas.microsoft.com/office/drawing/2014/main" id="{4B97B46A-7521-DE2C-558F-44125E1911EA}"/>
              </a:ext>
            </a:extLst>
          </p:cNvPr>
          <p:cNvSpPr>
            <a:spLocks noChangeArrowheads="1"/>
          </p:cNvSpPr>
          <p:nvPr/>
        </p:nvSpPr>
        <p:spPr bwMode="auto">
          <a:xfrm>
            <a:off x="1011238" y="3644900"/>
            <a:ext cx="63500" cy="635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09" name="Oval 73">
            <a:extLst>
              <a:ext uri="{FF2B5EF4-FFF2-40B4-BE49-F238E27FC236}">
                <a16:creationId xmlns:a16="http://schemas.microsoft.com/office/drawing/2014/main" id="{F40F78D2-FB78-7551-4DD1-B649EF3FDA23}"/>
              </a:ext>
            </a:extLst>
          </p:cNvPr>
          <p:cNvSpPr>
            <a:spLocks noChangeArrowheads="1"/>
          </p:cNvSpPr>
          <p:nvPr/>
        </p:nvSpPr>
        <p:spPr bwMode="auto">
          <a:xfrm>
            <a:off x="935038" y="3721100"/>
            <a:ext cx="63500" cy="635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10" name="Oval 74">
            <a:extLst>
              <a:ext uri="{FF2B5EF4-FFF2-40B4-BE49-F238E27FC236}">
                <a16:creationId xmlns:a16="http://schemas.microsoft.com/office/drawing/2014/main" id="{ED43DEFC-04CE-4CC7-A1C0-31BEAF898465}"/>
              </a:ext>
            </a:extLst>
          </p:cNvPr>
          <p:cNvSpPr>
            <a:spLocks noChangeArrowheads="1"/>
          </p:cNvSpPr>
          <p:nvPr/>
        </p:nvSpPr>
        <p:spPr bwMode="auto">
          <a:xfrm>
            <a:off x="7564438" y="3949700"/>
            <a:ext cx="63500" cy="635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11" name="Oval 75">
            <a:extLst>
              <a:ext uri="{FF2B5EF4-FFF2-40B4-BE49-F238E27FC236}">
                <a16:creationId xmlns:a16="http://schemas.microsoft.com/office/drawing/2014/main" id="{078EE604-FAC9-115D-B972-996804AC990A}"/>
              </a:ext>
            </a:extLst>
          </p:cNvPr>
          <p:cNvSpPr>
            <a:spLocks noChangeArrowheads="1"/>
          </p:cNvSpPr>
          <p:nvPr/>
        </p:nvSpPr>
        <p:spPr bwMode="auto">
          <a:xfrm>
            <a:off x="7640638" y="4025900"/>
            <a:ext cx="63500" cy="635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12" name="Oval 76">
            <a:extLst>
              <a:ext uri="{FF2B5EF4-FFF2-40B4-BE49-F238E27FC236}">
                <a16:creationId xmlns:a16="http://schemas.microsoft.com/office/drawing/2014/main" id="{615C3661-BFFF-8BC0-9523-D316081915D7}"/>
              </a:ext>
            </a:extLst>
          </p:cNvPr>
          <p:cNvSpPr>
            <a:spLocks noChangeArrowheads="1"/>
          </p:cNvSpPr>
          <p:nvPr/>
        </p:nvSpPr>
        <p:spPr bwMode="auto">
          <a:xfrm>
            <a:off x="7716838" y="3949700"/>
            <a:ext cx="63500" cy="635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13" name="Oval 77">
            <a:extLst>
              <a:ext uri="{FF2B5EF4-FFF2-40B4-BE49-F238E27FC236}">
                <a16:creationId xmlns:a16="http://schemas.microsoft.com/office/drawing/2014/main" id="{63DBABF7-E31A-0152-BD05-4B15FAE4FA58}"/>
              </a:ext>
            </a:extLst>
          </p:cNvPr>
          <p:cNvSpPr>
            <a:spLocks noChangeArrowheads="1"/>
          </p:cNvSpPr>
          <p:nvPr/>
        </p:nvSpPr>
        <p:spPr bwMode="auto">
          <a:xfrm>
            <a:off x="7793038" y="4025900"/>
            <a:ext cx="63500" cy="635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14" name="Freeform 78">
            <a:extLst>
              <a:ext uri="{FF2B5EF4-FFF2-40B4-BE49-F238E27FC236}">
                <a16:creationId xmlns:a16="http://schemas.microsoft.com/office/drawing/2014/main" id="{B790744B-8109-5EF1-A07F-74D6132F7ED4}"/>
              </a:ext>
            </a:extLst>
          </p:cNvPr>
          <p:cNvSpPr>
            <a:spLocks/>
          </p:cNvSpPr>
          <p:nvPr/>
        </p:nvSpPr>
        <p:spPr bwMode="auto">
          <a:xfrm>
            <a:off x="1023938" y="3333750"/>
            <a:ext cx="192087" cy="306388"/>
          </a:xfrm>
          <a:custGeom>
            <a:avLst/>
            <a:gdLst>
              <a:gd name="T0" fmla="*/ 84 w 121"/>
              <a:gd name="T1" fmla="*/ 192 h 193"/>
              <a:gd name="T2" fmla="*/ 48 w 121"/>
              <a:gd name="T3" fmla="*/ 168 h 193"/>
              <a:gd name="T4" fmla="*/ 12 w 121"/>
              <a:gd name="T5" fmla="*/ 144 h 193"/>
              <a:gd name="T6" fmla="*/ 0 w 121"/>
              <a:gd name="T7" fmla="*/ 108 h 193"/>
              <a:gd name="T8" fmla="*/ 12 w 121"/>
              <a:gd name="T9" fmla="*/ 72 h 193"/>
              <a:gd name="T10" fmla="*/ 36 w 121"/>
              <a:gd name="T11" fmla="*/ 36 h 193"/>
              <a:gd name="T12" fmla="*/ 60 w 121"/>
              <a:gd name="T13" fmla="*/ 0 h 193"/>
              <a:gd name="T14" fmla="*/ 96 w 121"/>
              <a:gd name="T15" fmla="*/ 0 h 193"/>
              <a:gd name="T16" fmla="*/ 120 w 121"/>
              <a:gd name="T17" fmla="*/ 36 h 193"/>
              <a:gd name="T18" fmla="*/ 120 w 121"/>
              <a:gd name="T19" fmla="*/ 72 h 193"/>
              <a:gd name="T20" fmla="*/ 108 w 121"/>
              <a:gd name="T21" fmla="*/ 108 h 193"/>
              <a:gd name="T22" fmla="*/ 108 w 121"/>
              <a:gd name="T23" fmla="*/ 144 h 193"/>
              <a:gd name="T24" fmla="*/ 96 w 121"/>
              <a:gd name="T25" fmla="*/ 18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 h="193">
                <a:moveTo>
                  <a:pt x="84" y="192"/>
                </a:moveTo>
                <a:lnTo>
                  <a:pt x="48" y="168"/>
                </a:lnTo>
                <a:lnTo>
                  <a:pt x="12" y="144"/>
                </a:lnTo>
                <a:lnTo>
                  <a:pt x="0" y="108"/>
                </a:lnTo>
                <a:lnTo>
                  <a:pt x="12" y="72"/>
                </a:lnTo>
                <a:lnTo>
                  <a:pt x="36" y="36"/>
                </a:lnTo>
                <a:lnTo>
                  <a:pt x="60" y="0"/>
                </a:lnTo>
                <a:lnTo>
                  <a:pt x="96" y="0"/>
                </a:lnTo>
                <a:lnTo>
                  <a:pt x="120" y="36"/>
                </a:lnTo>
                <a:lnTo>
                  <a:pt x="120" y="72"/>
                </a:lnTo>
                <a:lnTo>
                  <a:pt x="108" y="108"/>
                </a:lnTo>
                <a:lnTo>
                  <a:pt x="108" y="144"/>
                </a:lnTo>
                <a:lnTo>
                  <a:pt x="96" y="180"/>
                </a:lnTo>
              </a:path>
            </a:pathLst>
          </a:custGeom>
          <a:solidFill>
            <a:schemeClr val="accent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15" name="Freeform 79">
            <a:extLst>
              <a:ext uri="{FF2B5EF4-FFF2-40B4-BE49-F238E27FC236}">
                <a16:creationId xmlns:a16="http://schemas.microsoft.com/office/drawing/2014/main" id="{30731277-7B66-4D1F-F302-45E4FEB1B77A}"/>
              </a:ext>
            </a:extLst>
          </p:cNvPr>
          <p:cNvSpPr>
            <a:spLocks/>
          </p:cNvSpPr>
          <p:nvPr/>
        </p:nvSpPr>
        <p:spPr bwMode="auto">
          <a:xfrm>
            <a:off x="1557338" y="3543300"/>
            <a:ext cx="287337" cy="363538"/>
          </a:xfrm>
          <a:custGeom>
            <a:avLst/>
            <a:gdLst>
              <a:gd name="T0" fmla="*/ 36 w 181"/>
              <a:gd name="T1" fmla="*/ 204 h 229"/>
              <a:gd name="T2" fmla="*/ 36 w 181"/>
              <a:gd name="T3" fmla="*/ 168 h 229"/>
              <a:gd name="T4" fmla="*/ 12 w 181"/>
              <a:gd name="T5" fmla="*/ 132 h 229"/>
              <a:gd name="T6" fmla="*/ 0 w 181"/>
              <a:gd name="T7" fmla="*/ 96 h 229"/>
              <a:gd name="T8" fmla="*/ 12 w 181"/>
              <a:gd name="T9" fmla="*/ 60 h 229"/>
              <a:gd name="T10" fmla="*/ 36 w 181"/>
              <a:gd name="T11" fmla="*/ 24 h 229"/>
              <a:gd name="T12" fmla="*/ 72 w 181"/>
              <a:gd name="T13" fmla="*/ 0 h 229"/>
              <a:gd name="T14" fmla="*/ 108 w 181"/>
              <a:gd name="T15" fmla="*/ 12 h 229"/>
              <a:gd name="T16" fmla="*/ 120 w 181"/>
              <a:gd name="T17" fmla="*/ 48 h 229"/>
              <a:gd name="T18" fmla="*/ 108 w 181"/>
              <a:gd name="T19" fmla="*/ 84 h 229"/>
              <a:gd name="T20" fmla="*/ 120 w 181"/>
              <a:gd name="T21" fmla="*/ 120 h 229"/>
              <a:gd name="T22" fmla="*/ 132 w 181"/>
              <a:gd name="T23" fmla="*/ 156 h 229"/>
              <a:gd name="T24" fmla="*/ 156 w 181"/>
              <a:gd name="T25" fmla="*/ 192 h 229"/>
              <a:gd name="T26" fmla="*/ 180 w 181"/>
              <a:gd name="T27" fmla="*/ 228 h 229"/>
              <a:gd name="T28" fmla="*/ 144 w 181"/>
              <a:gd name="T29" fmla="*/ 216 h 229"/>
              <a:gd name="T30" fmla="*/ 108 w 181"/>
              <a:gd name="T31" fmla="*/ 216 h 229"/>
              <a:gd name="T32" fmla="*/ 72 w 181"/>
              <a:gd name="T33" fmla="*/ 204 h 229"/>
              <a:gd name="T34" fmla="*/ 36 w 181"/>
              <a:gd name="T35" fmla="*/ 192 h 229"/>
              <a:gd name="T36" fmla="*/ 36 w 181"/>
              <a:gd name="T37" fmla="*/ 20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 h="229">
                <a:moveTo>
                  <a:pt x="36" y="204"/>
                </a:moveTo>
                <a:lnTo>
                  <a:pt x="36" y="168"/>
                </a:lnTo>
                <a:lnTo>
                  <a:pt x="12" y="132"/>
                </a:lnTo>
                <a:lnTo>
                  <a:pt x="0" y="96"/>
                </a:lnTo>
                <a:lnTo>
                  <a:pt x="12" y="60"/>
                </a:lnTo>
                <a:lnTo>
                  <a:pt x="36" y="24"/>
                </a:lnTo>
                <a:lnTo>
                  <a:pt x="72" y="0"/>
                </a:lnTo>
                <a:lnTo>
                  <a:pt x="108" y="12"/>
                </a:lnTo>
                <a:lnTo>
                  <a:pt x="120" y="48"/>
                </a:lnTo>
                <a:lnTo>
                  <a:pt x="108" y="84"/>
                </a:lnTo>
                <a:lnTo>
                  <a:pt x="120" y="120"/>
                </a:lnTo>
                <a:lnTo>
                  <a:pt x="132" y="156"/>
                </a:lnTo>
                <a:lnTo>
                  <a:pt x="156" y="192"/>
                </a:lnTo>
                <a:lnTo>
                  <a:pt x="180" y="228"/>
                </a:lnTo>
                <a:lnTo>
                  <a:pt x="144" y="216"/>
                </a:lnTo>
                <a:lnTo>
                  <a:pt x="108" y="216"/>
                </a:lnTo>
                <a:lnTo>
                  <a:pt x="72" y="204"/>
                </a:lnTo>
                <a:lnTo>
                  <a:pt x="36" y="192"/>
                </a:lnTo>
                <a:lnTo>
                  <a:pt x="36" y="204"/>
                </a:lnTo>
              </a:path>
            </a:pathLst>
          </a:custGeom>
          <a:solidFill>
            <a:schemeClr val="accent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16" name="Line 80">
            <a:extLst>
              <a:ext uri="{FF2B5EF4-FFF2-40B4-BE49-F238E27FC236}">
                <a16:creationId xmlns:a16="http://schemas.microsoft.com/office/drawing/2014/main" id="{96DC4105-8035-FD87-888F-5D8AE672A091}"/>
              </a:ext>
            </a:extLst>
          </p:cNvPr>
          <p:cNvSpPr>
            <a:spLocks noChangeShapeType="1"/>
          </p:cNvSpPr>
          <p:nvPr/>
        </p:nvSpPr>
        <p:spPr bwMode="auto">
          <a:xfrm>
            <a:off x="1317625" y="4103688"/>
            <a:ext cx="442913" cy="11287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17" name="Line 81">
            <a:extLst>
              <a:ext uri="{FF2B5EF4-FFF2-40B4-BE49-F238E27FC236}">
                <a16:creationId xmlns:a16="http://schemas.microsoft.com/office/drawing/2014/main" id="{B6A02893-199F-80EE-F148-ACF0824D9EFE}"/>
              </a:ext>
            </a:extLst>
          </p:cNvPr>
          <p:cNvSpPr>
            <a:spLocks noChangeShapeType="1"/>
          </p:cNvSpPr>
          <p:nvPr/>
        </p:nvSpPr>
        <p:spPr bwMode="auto">
          <a:xfrm>
            <a:off x="1851025" y="4248150"/>
            <a:ext cx="112871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18" name="Line 82">
            <a:extLst>
              <a:ext uri="{FF2B5EF4-FFF2-40B4-BE49-F238E27FC236}">
                <a16:creationId xmlns:a16="http://schemas.microsoft.com/office/drawing/2014/main" id="{25C8B374-7D4E-8C4A-D386-97679F04BBD9}"/>
              </a:ext>
            </a:extLst>
          </p:cNvPr>
          <p:cNvSpPr>
            <a:spLocks noChangeShapeType="1"/>
          </p:cNvSpPr>
          <p:nvPr/>
        </p:nvSpPr>
        <p:spPr bwMode="auto">
          <a:xfrm flipV="1">
            <a:off x="6262688" y="4171950"/>
            <a:ext cx="1281112" cy="46831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19" name="Line 83">
            <a:extLst>
              <a:ext uri="{FF2B5EF4-FFF2-40B4-BE49-F238E27FC236}">
                <a16:creationId xmlns:a16="http://schemas.microsoft.com/office/drawing/2014/main" id="{B8C65609-D5E6-8254-E1A4-550932ED4FBE}"/>
              </a:ext>
            </a:extLst>
          </p:cNvPr>
          <p:cNvSpPr>
            <a:spLocks noChangeShapeType="1"/>
          </p:cNvSpPr>
          <p:nvPr/>
        </p:nvSpPr>
        <p:spPr bwMode="auto">
          <a:xfrm>
            <a:off x="5280025" y="3265488"/>
            <a:ext cx="1890713" cy="2143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20" name="Line 84">
            <a:extLst>
              <a:ext uri="{FF2B5EF4-FFF2-40B4-BE49-F238E27FC236}">
                <a16:creationId xmlns:a16="http://schemas.microsoft.com/office/drawing/2014/main" id="{9FF23FA9-CE92-69FC-00F2-36CCE3730240}"/>
              </a:ext>
            </a:extLst>
          </p:cNvPr>
          <p:cNvSpPr>
            <a:spLocks noChangeShapeType="1"/>
          </p:cNvSpPr>
          <p:nvPr/>
        </p:nvSpPr>
        <p:spPr bwMode="auto">
          <a:xfrm flipH="1">
            <a:off x="2066925" y="3265488"/>
            <a:ext cx="1535113" cy="3667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335FCB01-F8A1-57E9-492D-F8258C8198D8}"/>
              </a:ext>
            </a:extLst>
          </p:cNvPr>
          <p:cNvSpPr>
            <a:spLocks noGrp="1" noChangeArrowheads="1"/>
          </p:cNvSpPr>
          <p:nvPr>
            <p:ph type="title"/>
          </p:nvPr>
        </p:nvSpPr>
        <p:spPr>
          <a:xfrm>
            <a:off x="0" y="685800"/>
            <a:ext cx="9525000" cy="838200"/>
          </a:xfrm>
          <a:noFill/>
          <a:ln/>
        </p:spPr>
        <p:txBody>
          <a:bodyPr lIns="90488" tIns="44450" rIns="90488" bIns="44450" anchor="b"/>
          <a:lstStyle/>
          <a:p>
            <a:r>
              <a:rPr lang="en-US" altLang="en-US" sz="4000">
                <a:solidFill>
                  <a:schemeClr val="tx1"/>
                </a:solidFill>
              </a:rPr>
              <a:t>Inflammation</a:t>
            </a:r>
            <a:br>
              <a:rPr lang="en-US" altLang="en-US" sz="3600">
                <a:solidFill>
                  <a:schemeClr val="accent2"/>
                </a:solidFill>
              </a:rPr>
            </a:br>
            <a:r>
              <a:rPr lang="en-US" altLang="en-US" sz="3600">
                <a:solidFill>
                  <a:schemeClr val="accent2"/>
                </a:solidFill>
              </a:rPr>
              <a:t>Granulomatous Inflammation</a:t>
            </a:r>
          </a:p>
        </p:txBody>
      </p:sp>
      <p:pic>
        <p:nvPicPr>
          <p:cNvPr id="52310" name="Picture 86">
            <a:extLst>
              <a:ext uri="{FF2B5EF4-FFF2-40B4-BE49-F238E27FC236}">
                <a16:creationId xmlns:a16="http://schemas.microsoft.com/office/drawing/2014/main" id="{5CCDD8DA-BD7E-7858-D48C-2521BAB679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24000"/>
            <a:ext cx="7010400" cy="463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A702B8D9-4EB9-762F-6778-161A1347E3CB}"/>
              </a:ext>
            </a:extLst>
          </p:cNvPr>
          <p:cNvSpPr>
            <a:spLocks noGrp="1" noChangeArrowheads="1"/>
          </p:cNvSpPr>
          <p:nvPr>
            <p:ph type="title"/>
          </p:nvPr>
        </p:nvSpPr>
        <p:spPr>
          <a:xfrm>
            <a:off x="0" y="685800"/>
            <a:ext cx="9525000" cy="838200"/>
          </a:xfrm>
          <a:noFill/>
          <a:ln/>
        </p:spPr>
        <p:txBody>
          <a:bodyPr lIns="90488" tIns="44450" rIns="90488" bIns="44450" anchor="b"/>
          <a:lstStyle/>
          <a:p>
            <a:r>
              <a:rPr lang="en-US" altLang="en-US" sz="4000">
                <a:solidFill>
                  <a:schemeClr val="tx1"/>
                </a:solidFill>
              </a:rPr>
              <a:t>Inflammation</a:t>
            </a:r>
            <a:br>
              <a:rPr lang="en-US" altLang="en-US" sz="3600">
                <a:solidFill>
                  <a:schemeClr val="accent2"/>
                </a:solidFill>
              </a:rPr>
            </a:br>
            <a:r>
              <a:rPr lang="en-US" altLang="en-US" sz="3600">
                <a:solidFill>
                  <a:schemeClr val="accent2"/>
                </a:solidFill>
              </a:rPr>
              <a:t>Granulomatous Inflammation</a:t>
            </a:r>
          </a:p>
        </p:txBody>
      </p:sp>
      <p:pic>
        <p:nvPicPr>
          <p:cNvPr id="274435" name="Picture 3">
            <a:extLst>
              <a:ext uri="{FF2B5EF4-FFF2-40B4-BE49-F238E27FC236}">
                <a16:creationId xmlns:a16="http://schemas.microsoft.com/office/drawing/2014/main" id="{E759FE62-B325-8DD3-5385-52A16B81EF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47800"/>
            <a:ext cx="7315200" cy="4827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1026">
            <a:extLst>
              <a:ext uri="{FF2B5EF4-FFF2-40B4-BE49-F238E27FC236}">
                <a16:creationId xmlns:a16="http://schemas.microsoft.com/office/drawing/2014/main" id="{7B2F46AB-415D-C22A-46EE-2498E7A39E45}"/>
              </a:ext>
            </a:extLst>
          </p:cNvPr>
          <p:cNvSpPr>
            <a:spLocks noGrp="1" noChangeArrowheads="1"/>
          </p:cNvSpPr>
          <p:nvPr>
            <p:ph type="title"/>
          </p:nvPr>
        </p:nvSpPr>
        <p:spPr>
          <a:xfrm>
            <a:off x="228600" y="342900"/>
            <a:ext cx="8839200" cy="1104900"/>
          </a:xfrm>
          <a:noFill/>
          <a:ln/>
        </p:spPr>
        <p:txBody>
          <a:bodyPr lIns="90488" tIns="44450" rIns="90488" bIns="44450" anchor="b"/>
          <a:lstStyle/>
          <a:p>
            <a:r>
              <a:rPr lang="en-US" altLang="en-US"/>
              <a:t>  Inflammation</a:t>
            </a:r>
            <a:br>
              <a:rPr lang="en-US" altLang="en-US"/>
            </a:br>
            <a:r>
              <a:rPr lang="en-US" altLang="en-US" sz="3600">
                <a:solidFill>
                  <a:schemeClr val="accent2"/>
                </a:solidFill>
              </a:rPr>
              <a:t>What MUST be known!</a:t>
            </a:r>
            <a:endParaRPr lang="en-US" altLang="en-US"/>
          </a:p>
        </p:txBody>
      </p:sp>
      <p:sp>
        <p:nvSpPr>
          <p:cNvPr id="254979" name="Rectangle 1027">
            <a:extLst>
              <a:ext uri="{FF2B5EF4-FFF2-40B4-BE49-F238E27FC236}">
                <a16:creationId xmlns:a16="http://schemas.microsoft.com/office/drawing/2014/main" id="{8929BA08-A50A-25E3-F44F-4ED353271A2E}"/>
              </a:ext>
            </a:extLst>
          </p:cNvPr>
          <p:cNvSpPr>
            <a:spLocks noGrp="1" noChangeArrowheads="1"/>
          </p:cNvSpPr>
          <p:nvPr>
            <p:ph type="body" idx="1"/>
          </p:nvPr>
        </p:nvSpPr>
        <p:spPr>
          <a:xfrm>
            <a:off x="914400" y="1447800"/>
            <a:ext cx="7924800" cy="5181600"/>
          </a:xfrm>
          <a:noFill/>
          <a:ln/>
        </p:spPr>
        <p:txBody>
          <a:bodyPr lIns="90488" tIns="44450" rIns="90488" bIns="44450"/>
          <a:lstStyle/>
          <a:p>
            <a:pPr>
              <a:lnSpc>
                <a:spcPct val="90000"/>
              </a:lnSpc>
            </a:pPr>
            <a:r>
              <a:rPr lang="en-US" altLang="en-US"/>
              <a:t>Understanding pathogenic mechanisms is diagnostically important</a:t>
            </a:r>
          </a:p>
          <a:p>
            <a:pPr>
              <a:lnSpc>
                <a:spcPct val="90000"/>
              </a:lnSpc>
            </a:pPr>
            <a:r>
              <a:rPr lang="en-US" altLang="en-US"/>
              <a:t>Amplification of the initial response is key</a:t>
            </a:r>
          </a:p>
          <a:p>
            <a:pPr>
              <a:lnSpc>
                <a:spcPct val="90000"/>
              </a:lnSpc>
            </a:pPr>
            <a:r>
              <a:rPr lang="en-US" altLang="en-US"/>
              <a:t>Inflammation persists until the inciting stimulus is removed and the mediators are dissipated or inhibited</a:t>
            </a:r>
          </a:p>
          <a:p>
            <a:pPr>
              <a:lnSpc>
                <a:spcPct val="90000"/>
              </a:lnSpc>
            </a:pPr>
            <a:r>
              <a:rPr lang="en-US" altLang="en-US">
                <a:solidFill>
                  <a:schemeClr val="accent2"/>
                </a:solidFill>
              </a:rPr>
              <a:t>Inflammation is potentially dangerous, and must usually be constrained</a:t>
            </a:r>
          </a:p>
          <a:p>
            <a:pPr>
              <a:lnSpc>
                <a:spcPct val="90000"/>
              </a:lnSpc>
            </a:pPr>
            <a:r>
              <a:rPr lang="en-US" altLang="en-US">
                <a:solidFill>
                  <a:schemeClr val="accent2"/>
                </a:solidFill>
              </a:rPr>
              <a:t>Therapeutic strategies target critical control points in pro-inflammatory pathways</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8DDC68CD-8B14-1334-46A6-C32E03007463}"/>
              </a:ext>
            </a:extLst>
          </p:cNvPr>
          <p:cNvSpPr>
            <a:spLocks noChangeArrowheads="1"/>
          </p:cNvSpPr>
          <p:nvPr/>
        </p:nvSpPr>
        <p:spPr bwMode="auto">
          <a:xfrm>
            <a:off x="304800" y="609600"/>
            <a:ext cx="88392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ctr" eaLnBrk="0" hangingPunct="0"/>
            <a:r>
              <a:rPr lang="en-US" altLang="en-US" sz="4400" b="1" baseline="0">
                <a:solidFill>
                  <a:schemeClr val="tx2"/>
                </a:solidFill>
                <a:effectLst>
                  <a:outerShdw blurRad="38100" dist="38100" dir="2700000" algn="tl">
                    <a:srgbClr val="000000"/>
                  </a:outerShdw>
                </a:effectLst>
              </a:rPr>
              <a:t> </a:t>
            </a:r>
            <a:endParaRPr lang="en-US" altLang="en-US" sz="1800" baseline="0">
              <a:solidFill>
                <a:schemeClr val="accent2"/>
              </a:solidFill>
            </a:endParaRPr>
          </a:p>
        </p:txBody>
      </p:sp>
      <p:sp>
        <p:nvSpPr>
          <p:cNvPr id="131075" name="Rectangle 3">
            <a:extLst>
              <a:ext uri="{FF2B5EF4-FFF2-40B4-BE49-F238E27FC236}">
                <a16:creationId xmlns:a16="http://schemas.microsoft.com/office/drawing/2014/main" id="{43E058C2-C6E2-CD61-95C4-0C0282D473C1}"/>
              </a:ext>
            </a:extLst>
          </p:cNvPr>
          <p:cNvSpPr>
            <a:spLocks noChangeArrowheads="1"/>
          </p:cNvSpPr>
          <p:nvPr/>
        </p:nvSpPr>
        <p:spPr bwMode="auto">
          <a:xfrm>
            <a:off x="273050" y="2133600"/>
            <a:ext cx="84137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1"/>
              </a:buClr>
              <a:buSzPct val="75000"/>
              <a:buFontTx/>
              <a:buChar char="•"/>
            </a:pPr>
            <a:endParaRPr lang="en-US" altLang="en-US" sz="3200" baseline="0"/>
          </a:p>
        </p:txBody>
      </p:sp>
      <p:sp>
        <p:nvSpPr>
          <p:cNvPr id="131076" name="Rectangle 4">
            <a:extLst>
              <a:ext uri="{FF2B5EF4-FFF2-40B4-BE49-F238E27FC236}">
                <a16:creationId xmlns:a16="http://schemas.microsoft.com/office/drawing/2014/main" id="{7795A960-A081-947D-DDC8-F6B66A697AAB}"/>
              </a:ext>
            </a:extLst>
          </p:cNvPr>
          <p:cNvSpPr>
            <a:spLocks noGrp="1" noChangeArrowheads="1"/>
          </p:cNvSpPr>
          <p:nvPr>
            <p:ph type="title" idx="4294967295"/>
          </p:nvPr>
        </p:nvSpPr>
        <p:spPr>
          <a:xfrm>
            <a:off x="457200" y="381000"/>
            <a:ext cx="8305800" cy="1143000"/>
          </a:xfrm>
        </p:spPr>
        <p:txBody>
          <a:bodyPr/>
          <a:lstStyle/>
          <a:p>
            <a:r>
              <a:rPr lang="en-US" altLang="en-US" sz="4000"/>
              <a:t>Inflammation</a:t>
            </a:r>
            <a:br>
              <a:rPr lang="en-US" altLang="en-US" sz="4000"/>
            </a:br>
            <a:r>
              <a:rPr lang="en-US" altLang="en-US" sz="3600">
                <a:solidFill>
                  <a:schemeClr val="accent2"/>
                </a:solidFill>
              </a:rPr>
              <a:t>Systemic Manifestations of Inflammation</a:t>
            </a:r>
          </a:p>
        </p:txBody>
      </p:sp>
      <p:sp>
        <p:nvSpPr>
          <p:cNvPr id="131077" name="Rectangle 5">
            <a:extLst>
              <a:ext uri="{FF2B5EF4-FFF2-40B4-BE49-F238E27FC236}">
                <a16:creationId xmlns:a16="http://schemas.microsoft.com/office/drawing/2014/main" id="{944B8F07-B8BD-C5A0-9489-2DE8D9AEC73A}"/>
              </a:ext>
            </a:extLst>
          </p:cNvPr>
          <p:cNvSpPr>
            <a:spLocks noGrp="1" noChangeArrowheads="1"/>
          </p:cNvSpPr>
          <p:nvPr>
            <p:ph type="body" idx="4294967295"/>
          </p:nvPr>
        </p:nvSpPr>
        <p:spPr>
          <a:xfrm>
            <a:off x="685800" y="1828800"/>
            <a:ext cx="8077200" cy="4648200"/>
          </a:xfrm>
        </p:spPr>
        <p:txBody>
          <a:bodyPr/>
          <a:lstStyle/>
          <a:p>
            <a:pPr>
              <a:buClr>
                <a:schemeClr val="tx1"/>
              </a:buClr>
              <a:buSzPct val="75000"/>
            </a:pPr>
            <a:r>
              <a:rPr lang="en-US" altLang="en-US"/>
              <a:t>Fever - clinical hallmark of inflammation</a:t>
            </a:r>
          </a:p>
          <a:p>
            <a:pPr lvl="1">
              <a:buClr>
                <a:schemeClr val="tx1"/>
              </a:buClr>
              <a:buSzPct val="75000"/>
              <a:buFontTx/>
              <a:buChar char="•"/>
            </a:pPr>
            <a:r>
              <a:rPr lang="en-US" altLang="en-US"/>
              <a:t>Endogenous pyrogens: IL-1 and TNF-</a:t>
            </a:r>
            <a:r>
              <a:rPr lang="en-US" altLang="en-US">
                <a:latin typeface="Symbol" pitchFamily="2" charset="2"/>
              </a:rPr>
              <a:t>a</a:t>
            </a:r>
            <a:endParaRPr lang="en-US" altLang="en-US"/>
          </a:p>
          <a:p>
            <a:pPr>
              <a:buClr>
                <a:schemeClr val="tx1"/>
              </a:buClr>
              <a:buSzPct val="75000"/>
            </a:pPr>
            <a:r>
              <a:rPr lang="en-US" altLang="en-US"/>
              <a:t>Leukocytosis - may be neutrophils, eosinophils, or lymphocytes</a:t>
            </a:r>
          </a:p>
          <a:p>
            <a:pPr>
              <a:buClr>
                <a:schemeClr val="tx1"/>
              </a:buClr>
              <a:buSzPct val="75000"/>
            </a:pPr>
            <a:r>
              <a:rPr lang="en-US" altLang="en-US"/>
              <a:t>Leukopenia - rare</a:t>
            </a:r>
          </a:p>
          <a:p>
            <a:pPr>
              <a:buClr>
                <a:schemeClr val="tx1"/>
              </a:buClr>
              <a:buSzPct val="75000"/>
            </a:pPr>
            <a:r>
              <a:rPr lang="en-US" altLang="en-US"/>
              <a:t>Acute Phase Reactants - non-specific elevation of many serum proteins - will markedly increase the “sed rate”</a:t>
            </a: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a:extLst>
              <a:ext uri="{FF2B5EF4-FFF2-40B4-BE49-F238E27FC236}">
                <a16:creationId xmlns:a16="http://schemas.microsoft.com/office/drawing/2014/main" id="{8A39803A-DE52-2276-7462-A8DAAD83D249}"/>
              </a:ext>
            </a:extLst>
          </p:cNvPr>
          <p:cNvSpPr>
            <a:spLocks noChangeArrowheads="1"/>
          </p:cNvSpPr>
          <p:nvPr/>
        </p:nvSpPr>
        <p:spPr bwMode="auto">
          <a:xfrm>
            <a:off x="304800" y="609600"/>
            <a:ext cx="88392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ctr" eaLnBrk="0" hangingPunct="0"/>
            <a:r>
              <a:rPr lang="en-US" altLang="en-US" sz="4400" b="1" baseline="0">
                <a:solidFill>
                  <a:schemeClr val="tx2"/>
                </a:solidFill>
                <a:effectLst>
                  <a:outerShdw blurRad="38100" dist="38100" dir="2700000" algn="tl">
                    <a:srgbClr val="000000"/>
                  </a:outerShdw>
                </a:effectLst>
              </a:rPr>
              <a:t> </a:t>
            </a:r>
            <a:endParaRPr lang="en-US" altLang="en-US" sz="1800" baseline="0">
              <a:solidFill>
                <a:schemeClr val="accent2"/>
              </a:solidFill>
            </a:endParaRPr>
          </a:p>
        </p:txBody>
      </p:sp>
      <p:sp>
        <p:nvSpPr>
          <p:cNvPr id="257027" name="Rectangle 3">
            <a:extLst>
              <a:ext uri="{FF2B5EF4-FFF2-40B4-BE49-F238E27FC236}">
                <a16:creationId xmlns:a16="http://schemas.microsoft.com/office/drawing/2014/main" id="{E07E365D-FA04-23D0-1D68-5C6B609E0364}"/>
              </a:ext>
            </a:extLst>
          </p:cNvPr>
          <p:cNvSpPr>
            <a:spLocks noChangeArrowheads="1"/>
          </p:cNvSpPr>
          <p:nvPr/>
        </p:nvSpPr>
        <p:spPr bwMode="auto">
          <a:xfrm>
            <a:off x="273050" y="2133600"/>
            <a:ext cx="84137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1"/>
              </a:buClr>
              <a:buSzPct val="75000"/>
              <a:buFontTx/>
              <a:buChar char="•"/>
            </a:pPr>
            <a:endParaRPr lang="en-US" altLang="en-US" sz="3200" baseline="0"/>
          </a:p>
        </p:txBody>
      </p:sp>
      <p:sp>
        <p:nvSpPr>
          <p:cNvPr id="257028" name="Rectangle 4">
            <a:extLst>
              <a:ext uri="{FF2B5EF4-FFF2-40B4-BE49-F238E27FC236}">
                <a16:creationId xmlns:a16="http://schemas.microsoft.com/office/drawing/2014/main" id="{702D99AD-B1F0-7861-094C-8D53220BFB4C}"/>
              </a:ext>
            </a:extLst>
          </p:cNvPr>
          <p:cNvSpPr>
            <a:spLocks noGrp="1" noChangeArrowheads="1"/>
          </p:cNvSpPr>
          <p:nvPr>
            <p:ph type="title" idx="4294967295"/>
          </p:nvPr>
        </p:nvSpPr>
        <p:spPr>
          <a:xfrm>
            <a:off x="457200" y="381000"/>
            <a:ext cx="8305800" cy="1143000"/>
          </a:xfrm>
        </p:spPr>
        <p:txBody>
          <a:bodyPr/>
          <a:lstStyle/>
          <a:p>
            <a:r>
              <a:rPr lang="en-US" altLang="en-US" sz="4000"/>
              <a:t>Inflammation</a:t>
            </a:r>
            <a:br>
              <a:rPr lang="en-US" altLang="en-US" sz="4000"/>
            </a:br>
            <a:r>
              <a:rPr lang="en-US" altLang="en-US" sz="3600">
                <a:solidFill>
                  <a:schemeClr val="accent2"/>
                </a:solidFill>
              </a:rPr>
              <a:t>Systemic Manifestations of Inflammation</a:t>
            </a:r>
          </a:p>
        </p:txBody>
      </p:sp>
      <p:sp>
        <p:nvSpPr>
          <p:cNvPr id="257029" name="Rectangle 5">
            <a:extLst>
              <a:ext uri="{FF2B5EF4-FFF2-40B4-BE49-F238E27FC236}">
                <a16:creationId xmlns:a16="http://schemas.microsoft.com/office/drawing/2014/main" id="{8D5D9EB5-602A-3548-00C9-AA1FD1F701C1}"/>
              </a:ext>
            </a:extLst>
          </p:cNvPr>
          <p:cNvSpPr>
            <a:spLocks noGrp="1" noChangeArrowheads="1"/>
          </p:cNvSpPr>
          <p:nvPr>
            <p:ph type="body" idx="4294967295"/>
          </p:nvPr>
        </p:nvSpPr>
        <p:spPr>
          <a:xfrm>
            <a:off x="685800" y="1828800"/>
            <a:ext cx="8077200" cy="4648200"/>
          </a:xfrm>
        </p:spPr>
        <p:txBody>
          <a:bodyPr/>
          <a:lstStyle/>
          <a:p>
            <a:pPr>
              <a:buClr>
                <a:schemeClr val="tx1"/>
              </a:buClr>
              <a:buSzPct val="75000"/>
            </a:pPr>
            <a:r>
              <a:rPr lang="en-US" altLang="en-US"/>
              <a:t>Shock – most common in Gram-negative septicemia (bacteria in the bloodstream), although it can occur with Gram-positive bacteremia</a:t>
            </a:r>
          </a:p>
          <a:p>
            <a:pPr lvl="1">
              <a:buClr>
                <a:schemeClr val="tx1"/>
              </a:buClr>
              <a:buSzPct val="75000"/>
              <a:buFontTx/>
              <a:buChar char="•"/>
            </a:pPr>
            <a:r>
              <a:rPr lang="en-US" altLang="en-US"/>
              <a:t>Lipopolysaccharide (LPS or endotoxin) of Gram-negatives can produce symptoms of shock when injected into animals</a:t>
            </a:r>
          </a:p>
          <a:p>
            <a:pPr lvl="1">
              <a:buClr>
                <a:schemeClr val="tx1"/>
              </a:buClr>
              <a:buSzPct val="75000"/>
              <a:buFontTx/>
              <a:buChar char="•"/>
            </a:pPr>
            <a:r>
              <a:rPr lang="en-US" altLang="en-US"/>
              <a:t>TNF-</a:t>
            </a:r>
            <a:r>
              <a:rPr lang="en-US" altLang="en-US">
                <a:latin typeface="Symbol" pitchFamily="2" charset="2"/>
              </a:rPr>
              <a:t>a </a:t>
            </a:r>
            <a:r>
              <a:rPr lang="en-US" altLang="en-US"/>
              <a:t>can produce a similar syndrome</a:t>
            </a:r>
            <a:r>
              <a:rPr lang="en-US" altLang="en-US">
                <a:latin typeface="Symbol" pitchFamily="2" charset="2"/>
              </a:rPr>
              <a:t> </a:t>
            </a: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id="{261608D6-FC87-1766-6592-89586056262D}"/>
              </a:ext>
            </a:extLst>
          </p:cNvPr>
          <p:cNvSpPr>
            <a:spLocks noChangeArrowheads="1"/>
          </p:cNvSpPr>
          <p:nvPr/>
        </p:nvSpPr>
        <p:spPr bwMode="auto">
          <a:xfrm>
            <a:off x="304800" y="609600"/>
            <a:ext cx="88392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ctr" eaLnBrk="0" hangingPunct="0"/>
            <a:r>
              <a:rPr lang="en-US" altLang="en-US" sz="4400" b="1" baseline="0">
                <a:solidFill>
                  <a:schemeClr val="tx2"/>
                </a:solidFill>
                <a:effectLst>
                  <a:outerShdw blurRad="38100" dist="38100" dir="2700000" algn="tl">
                    <a:srgbClr val="000000"/>
                  </a:outerShdw>
                </a:effectLst>
              </a:rPr>
              <a:t> </a:t>
            </a:r>
            <a:endParaRPr lang="en-US" altLang="en-US" sz="1800" baseline="0">
              <a:solidFill>
                <a:schemeClr val="accent2"/>
              </a:solidFill>
            </a:endParaRPr>
          </a:p>
        </p:txBody>
      </p:sp>
      <p:sp>
        <p:nvSpPr>
          <p:cNvPr id="259075" name="Rectangle 3">
            <a:extLst>
              <a:ext uri="{FF2B5EF4-FFF2-40B4-BE49-F238E27FC236}">
                <a16:creationId xmlns:a16="http://schemas.microsoft.com/office/drawing/2014/main" id="{EEC8F260-C035-3BBB-15BF-2FA771869F2D}"/>
              </a:ext>
            </a:extLst>
          </p:cNvPr>
          <p:cNvSpPr>
            <a:spLocks noChangeArrowheads="1"/>
          </p:cNvSpPr>
          <p:nvPr/>
        </p:nvSpPr>
        <p:spPr bwMode="auto">
          <a:xfrm>
            <a:off x="273050" y="2133600"/>
            <a:ext cx="84137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1"/>
              </a:buClr>
              <a:buSzPct val="75000"/>
              <a:buFontTx/>
              <a:buChar char="•"/>
            </a:pPr>
            <a:endParaRPr lang="en-US" altLang="en-US" sz="3200" baseline="0"/>
          </a:p>
        </p:txBody>
      </p:sp>
      <p:sp>
        <p:nvSpPr>
          <p:cNvPr id="259076" name="Rectangle 4">
            <a:extLst>
              <a:ext uri="{FF2B5EF4-FFF2-40B4-BE49-F238E27FC236}">
                <a16:creationId xmlns:a16="http://schemas.microsoft.com/office/drawing/2014/main" id="{83536A01-A1EB-4232-463D-01DA85FFF2E4}"/>
              </a:ext>
            </a:extLst>
          </p:cNvPr>
          <p:cNvSpPr>
            <a:spLocks noGrp="1" noChangeArrowheads="1"/>
          </p:cNvSpPr>
          <p:nvPr>
            <p:ph type="title" idx="4294967295"/>
          </p:nvPr>
        </p:nvSpPr>
        <p:spPr>
          <a:xfrm>
            <a:off x="457200" y="381000"/>
            <a:ext cx="8305800" cy="1143000"/>
          </a:xfrm>
        </p:spPr>
        <p:txBody>
          <a:bodyPr/>
          <a:lstStyle/>
          <a:p>
            <a:r>
              <a:rPr lang="en-US" altLang="en-US" sz="4000"/>
              <a:t>Inflammation</a:t>
            </a:r>
            <a:br>
              <a:rPr lang="en-US" altLang="en-US" sz="4000"/>
            </a:br>
            <a:r>
              <a:rPr lang="en-US" altLang="en-US" sz="3600">
                <a:solidFill>
                  <a:schemeClr val="accent2"/>
                </a:solidFill>
              </a:rPr>
              <a:t>Systemic Manifestations of Inflammation</a:t>
            </a:r>
          </a:p>
        </p:txBody>
      </p:sp>
      <p:sp>
        <p:nvSpPr>
          <p:cNvPr id="259077" name="Rectangle 5">
            <a:extLst>
              <a:ext uri="{FF2B5EF4-FFF2-40B4-BE49-F238E27FC236}">
                <a16:creationId xmlns:a16="http://schemas.microsoft.com/office/drawing/2014/main" id="{589DF6F3-FED6-EB63-D45A-B553D6A2CFB3}"/>
              </a:ext>
            </a:extLst>
          </p:cNvPr>
          <p:cNvSpPr>
            <a:spLocks noGrp="1" noChangeArrowheads="1"/>
          </p:cNvSpPr>
          <p:nvPr>
            <p:ph type="body" idx="4294967295"/>
          </p:nvPr>
        </p:nvSpPr>
        <p:spPr>
          <a:xfrm>
            <a:off x="685800" y="1828800"/>
            <a:ext cx="8077200" cy="4648200"/>
          </a:xfrm>
        </p:spPr>
        <p:txBody>
          <a:bodyPr/>
          <a:lstStyle/>
          <a:p>
            <a:pPr>
              <a:lnSpc>
                <a:spcPct val="90000"/>
              </a:lnSpc>
              <a:buClr>
                <a:schemeClr val="tx1"/>
              </a:buClr>
              <a:buSzPct val="75000"/>
            </a:pPr>
            <a:r>
              <a:rPr lang="en-US" altLang="en-US"/>
              <a:t>Therapy for fever and inflammation targets arachidonic acid metabolism (aspirin)</a:t>
            </a:r>
          </a:p>
          <a:p>
            <a:pPr>
              <a:lnSpc>
                <a:spcPct val="90000"/>
              </a:lnSpc>
              <a:buClr>
                <a:schemeClr val="tx1"/>
              </a:buClr>
              <a:buSzPct val="75000"/>
            </a:pPr>
            <a:r>
              <a:rPr lang="en-US" altLang="en-US"/>
              <a:t>Therapy for shock focuses on fluid resuscitation, and proper selection of antibiotics (more to come later)</a:t>
            </a:r>
          </a:p>
          <a:p>
            <a:pPr>
              <a:lnSpc>
                <a:spcPct val="90000"/>
              </a:lnSpc>
              <a:buClr>
                <a:schemeClr val="tx1"/>
              </a:buClr>
              <a:buSzPct val="75000"/>
            </a:pPr>
            <a:r>
              <a:rPr lang="en-US" altLang="en-US"/>
              <a:t>Experimental therapy for shock using anti-TNF-</a:t>
            </a:r>
            <a:r>
              <a:rPr lang="en-US" altLang="en-US">
                <a:latin typeface="Symbol" pitchFamily="2" charset="2"/>
              </a:rPr>
              <a:t>a</a:t>
            </a:r>
            <a:r>
              <a:rPr lang="en-US" altLang="en-US"/>
              <a:t>, and other antibodies directed against cytokines, has, so far, failed to improve survival</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E94C6C8E-CF1F-D117-870C-2D33DA954747}"/>
              </a:ext>
            </a:extLst>
          </p:cNvPr>
          <p:cNvSpPr>
            <a:spLocks noChangeArrowheads="1"/>
          </p:cNvSpPr>
          <p:nvPr/>
        </p:nvSpPr>
        <p:spPr bwMode="auto">
          <a:xfrm>
            <a:off x="304800" y="533400"/>
            <a:ext cx="88392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ctr" eaLnBrk="0" hangingPunct="0"/>
            <a:r>
              <a:rPr lang="en-US" altLang="en-US" sz="4400" baseline="0">
                <a:solidFill>
                  <a:schemeClr val="tx2"/>
                </a:solidFill>
              </a:rPr>
              <a:t> </a:t>
            </a:r>
            <a:endParaRPr lang="en-US" altLang="en-US" sz="3600" baseline="0">
              <a:solidFill>
                <a:schemeClr val="accent2"/>
              </a:solidFill>
            </a:endParaRPr>
          </a:p>
        </p:txBody>
      </p:sp>
      <p:sp>
        <p:nvSpPr>
          <p:cNvPr id="67587" name="Rectangle 3">
            <a:extLst>
              <a:ext uri="{FF2B5EF4-FFF2-40B4-BE49-F238E27FC236}">
                <a16:creationId xmlns:a16="http://schemas.microsoft.com/office/drawing/2014/main" id="{99E0BEDF-47ED-7067-368E-74150803FCD4}"/>
              </a:ext>
            </a:extLst>
          </p:cNvPr>
          <p:cNvSpPr>
            <a:spLocks noChangeArrowheads="1"/>
          </p:cNvSpPr>
          <p:nvPr/>
        </p:nvSpPr>
        <p:spPr bwMode="auto">
          <a:xfrm>
            <a:off x="685800" y="2286000"/>
            <a:ext cx="7772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endParaRPr lang="en-US" altLang="en-US" sz="3200" b="1" baseline="0">
              <a:effectLst>
                <a:outerShdw blurRad="38100" dist="38100" dir="2700000" algn="tl">
                  <a:srgbClr val="000000"/>
                </a:outerShdw>
              </a:effectLst>
            </a:endParaRPr>
          </a:p>
          <a:p>
            <a:pPr>
              <a:spcBef>
                <a:spcPct val="20000"/>
              </a:spcBef>
            </a:pPr>
            <a:endParaRPr lang="en-US" altLang="en-US" sz="3200" b="1" baseline="0">
              <a:effectLst>
                <a:outerShdw blurRad="38100" dist="38100" dir="2700000" algn="tl">
                  <a:srgbClr val="000000"/>
                </a:outerShdw>
              </a:effectLst>
            </a:endParaRPr>
          </a:p>
          <a:p>
            <a:pPr>
              <a:spcBef>
                <a:spcPct val="20000"/>
              </a:spcBef>
            </a:pPr>
            <a:endParaRPr lang="en-US" altLang="en-US" sz="3200" b="1" baseline="0">
              <a:effectLst>
                <a:outerShdw blurRad="38100" dist="38100" dir="2700000" algn="tl">
                  <a:srgbClr val="000000"/>
                </a:outerShdw>
              </a:effectLst>
            </a:endParaRPr>
          </a:p>
          <a:p>
            <a:pPr>
              <a:spcBef>
                <a:spcPct val="20000"/>
              </a:spcBef>
            </a:pPr>
            <a:endParaRPr lang="en-US" altLang="en-US" sz="3200" b="1" baseline="0">
              <a:effectLst>
                <a:outerShdw blurRad="38100" dist="38100" dir="2700000" algn="tl">
                  <a:srgbClr val="000000"/>
                </a:outerShdw>
              </a:effectLst>
            </a:endParaRPr>
          </a:p>
          <a:p>
            <a:pPr>
              <a:spcBef>
                <a:spcPct val="20000"/>
              </a:spcBef>
            </a:pPr>
            <a:endParaRPr lang="en-US" altLang="en-US" sz="3200" b="1" baseline="0">
              <a:effectLst>
                <a:outerShdw blurRad="38100" dist="38100" dir="2700000" algn="tl">
                  <a:srgbClr val="000000"/>
                </a:outerShdw>
              </a:effectLst>
            </a:endParaRPr>
          </a:p>
          <a:p>
            <a:pPr>
              <a:spcBef>
                <a:spcPct val="20000"/>
              </a:spcBef>
            </a:pPr>
            <a:endParaRPr lang="en-US" altLang="en-US" sz="3200" b="1" baseline="0">
              <a:effectLst>
                <a:outerShdw blurRad="38100" dist="38100" dir="2700000" algn="tl">
                  <a:srgbClr val="000000"/>
                </a:outerShdw>
              </a:effectLst>
            </a:endParaRPr>
          </a:p>
          <a:p>
            <a:pPr>
              <a:spcBef>
                <a:spcPct val="20000"/>
              </a:spcBef>
            </a:pPr>
            <a:endParaRPr lang="en-US" altLang="en-US" sz="3200" b="1" baseline="0">
              <a:effectLst>
                <a:outerShdw blurRad="38100" dist="38100" dir="2700000" algn="tl">
                  <a:srgbClr val="000000"/>
                </a:outerShdw>
              </a:effectLst>
            </a:endParaRPr>
          </a:p>
          <a:p>
            <a:pPr>
              <a:spcBef>
                <a:spcPct val="20000"/>
              </a:spcBef>
            </a:pPr>
            <a:endParaRPr lang="en-US" altLang="en-US" sz="3200" b="1" baseline="0">
              <a:effectLst>
                <a:outerShdw blurRad="38100" dist="38100" dir="2700000" algn="tl">
                  <a:srgbClr val="000000"/>
                </a:outerShdw>
              </a:effectLst>
            </a:endParaRPr>
          </a:p>
        </p:txBody>
      </p:sp>
      <p:sp>
        <p:nvSpPr>
          <p:cNvPr id="67588" name="Rectangle 4">
            <a:extLst>
              <a:ext uri="{FF2B5EF4-FFF2-40B4-BE49-F238E27FC236}">
                <a16:creationId xmlns:a16="http://schemas.microsoft.com/office/drawing/2014/main" id="{6A1540DA-BA71-84B1-6E5B-BC8E2FE17CBF}"/>
              </a:ext>
            </a:extLst>
          </p:cNvPr>
          <p:cNvSpPr>
            <a:spLocks noGrp="1" noChangeArrowheads="1"/>
          </p:cNvSpPr>
          <p:nvPr>
            <p:ph type="title" idx="4294967295"/>
          </p:nvPr>
        </p:nvSpPr>
        <p:spPr>
          <a:xfrm>
            <a:off x="838200" y="381000"/>
            <a:ext cx="7772400" cy="1143000"/>
          </a:xfrm>
        </p:spPr>
        <p:txBody>
          <a:bodyPr/>
          <a:lstStyle/>
          <a:p>
            <a:r>
              <a:rPr lang="en-US" altLang="en-US" sz="4000"/>
              <a:t>Inflammation</a:t>
            </a:r>
            <a:br>
              <a:rPr lang="en-US" altLang="en-US" sz="7200"/>
            </a:br>
            <a:r>
              <a:rPr lang="en-US" altLang="en-US" sz="3600">
                <a:solidFill>
                  <a:schemeClr val="accent2"/>
                </a:solidFill>
              </a:rPr>
              <a:t>Phases of Acute Inflammation</a:t>
            </a:r>
            <a:endParaRPr lang="en-US" altLang="en-US" sz="6000">
              <a:solidFill>
                <a:schemeClr val="accent2"/>
              </a:solidFill>
            </a:endParaRPr>
          </a:p>
        </p:txBody>
      </p:sp>
      <p:sp>
        <p:nvSpPr>
          <p:cNvPr id="67589" name="Rectangle 5">
            <a:extLst>
              <a:ext uri="{FF2B5EF4-FFF2-40B4-BE49-F238E27FC236}">
                <a16:creationId xmlns:a16="http://schemas.microsoft.com/office/drawing/2014/main" id="{0E871629-5CC4-CD8B-81F9-A0E172944DFE}"/>
              </a:ext>
            </a:extLst>
          </p:cNvPr>
          <p:cNvSpPr>
            <a:spLocks noGrp="1" noChangeArrowheads="1"/>
          </p:cNvSpPr>
          <p:nvPr>
            <p:ph type="body" idx="4294967295"/>
          </p:nvPr>
        </p:nvSpPr>
        <p:spPr>
          <a:xfrm>
            <a:off x="609600" y="1447800"/>
            <a:ext cx="8001000" cy="4876800"/>
          </a:xfrm>
        </p:spPr>
        <p:txBody>
          <a:bodyPr/>
          <a:lstStyle/>
          <a:p>
            <a:pPr>
              <a:lnSpc>
                <a:spcPct val="90000"/>
              </a:lnSpc>
              <a:buClr>
                <a:schemeClr val="tx1"/>
              </a:buClr>
              <a:buSzPct val="75000"/>
            </a:pPr>
            <a:r>
              <a:rPr lang="en-US" altLang="en-US">
                <a:solidFill>
                  <a:schemeClr val="accent2"/>
                </a:solidFill>
              </a:rPr>
              <a:t>Initiation - </a:t>
            </a:r>
          </a:p>
          <a:p>
            <a:pPr lvl="1">
              <a:lnSpc>
                <a:spcPct val="90000"/>
              </a:lnSpc>
              <a:buClr>
                <a:schemeClr val="tx1"/>
              </a:buClr>
              <a:buSzPct val="75000"/>
              <a:buFontTx/>
              <a:buChar char="•"/>
            </a:pPr>
            <a:r>
              <a:rPr lang="en-US" altLang="en-US"/>
              <a:t>Stimulation (injury) with changes in micro-vasculature</a:t>
            </a:r>
          </a:p>
          <a:p>
            <a:pPr lvl="1">
              <a:lnSpc>
                <a:spcPct val="90000"/>
              </a:lnSpc>
              <a:buClr>
                <a:schemeClr val="tx1"/>
              </a:buClr>
              <a:buSzPct val="75000"/>
              <a:buFontTx/>
              <a:buChar char="•"/>
            </a:pPr>
            <a:r>
              <a:rPr lang="en-US" altLang="en-US"/>
              <a:t>Structural changes leading to extravasation</a:t>
            </a:r>
          </a:p>
          <a:p>
            <a:pPr lvl="1">
              <a:lnSpc>
                <a:spcPct val="90000"/>
              </a:lnSpc>
              <a:buClr>
                <a:schemeClr val="tx1"/>
              </a:buClr>
              <a:buSzPct val="75000"/>
              <a:buFontTx/>
              <a:buChar char="•"/>
            </a:pPr>
            <a:r>
              <a:rPr lang="en-US" altLang="en-US"/>
              <a:t>Emigration of WBCs to the site of injury</a:t>
            </a:r>
            <a:endParaRPr lang="en-US" altLang="en-US">
              <a:solidFill>
                <a:schemeClr val="accent2"/>
              </a:solidFill>
            </a:endParaRPr>
          </a:p>
          <a:p>
            <a:pPr>
              <a:lnSpc>
                <a:spcPct val="90000"/>
              </a:lnSpc>
              <a:buClr>
                <a:schemeClr val="tx1"/>
              </a:buClr>
              <a:buSzPct val="75000"/>
            </a:pPr>
            <a:r>
              <a:rPr lang="en-US" altLang="en-US">
                <a:solidFill>
                  <a:schemeClr val="accent2"/>
                </a:solidFill>
              </a:rPr>
              <a:t>Amplification - </a:t>
            </a:r>
            <a:r>
              <a:rPr lang="en-US" altLang="en-US"/>
              <a:t>Both soluble mediators and cellular inflammatory systems are activated and amplified</a:t>
            </a:r>
          </a:p>
          <a:p>
            <a:pPr>
              <a:lnSpc>
                <a:spcPct val="90000"/>
              </a:lnSpc>
              <a:buClr>
                <a:schemeClr val="tx1"/>
              </a:buClr>
              <a:buSzPct val="75000"/>
            </a:pPr>
            <a:r>
              <a:rPr lang="en-US" altLang="en-US">
                <a:solidFill>
                  <a:schemeClr val="accent2"/>
                </a:solidFill>
              </a:rPr>
              <a:t>Termination - </a:t>
            </a:r>
            <a:r>
              <a:rPr lang="en-US" altLang="en-US"/>
              <a:t>accomplished by specific inhibition or dissipation of the mediators</a:t>
            </a:r>
            <a:endParaRPr lang="en-US" altLang="en-US" b="1">
              <a:effectLst>
                <a:outerShdw blurRad="38100" dist="38100" dir="2700000" algn="tl">
                  <a:srgbClr val="000000"/>
                </a:outerShdw>
              </a:effectLst>
            </a:endParaRPr>
          </a:p>
        </p:txBody>
      </p:sp>
    </p:spTree>
  </p:cSld>
  <p:clrMapOvr>
    <a:masterClrMapping/>
  </p:clrMapOvr>
  <p:transition/>
</p:sld>
</file>

<file path=ppt/theme/theme1.xml><?xml version="1.0" encoding="utf-8"?>
<a:theme xmlns:a="http://schemas.openxmlformats.org/drawingml/2006/main" name="Cell Injury">
  <a:themeElements>
    <a:clrScheme name="">
      <a:dk1>
        <a:srgbClr val="000000"/>
      </a:dk1>
      <a:lt1>
        <a:srgbClr val="FFFFFF"/>
      </a:lt1>
      <a:dk2>
        <a:srgbClr val="000099"/>
      </a:dk2>
      <a:lt2>
        <a:srgbClr val="FFFFFF"/>
      </a:lt2>
      <a:accent1>
        <a:srgbClr val="FF9900"/>
      </a:accent1>
      <a:accent2>
        <a:srgbClr val="FFFF00"/>
      </a:accent2>
      <a:accent3>
        <a:srgbClr val="AAAACA"/>
      </a:accent3>
      <a:accent4>
        <a:srgbClr val="DADADA"/>
      </a:accent4>
      <a:accent5>
        <a:srgbClr val="FFCAAA"/>
      </a:accent5>
      <a:accent6>
        <a:srgbClr val="E7E700"/>
      </a:accent6>
      <a:hlink>
        <a:srgbClr val="FF0000"/>
      </a:hlink>
      <a:folHlink>
        <a:srgbClr val="969696"/>
      </a:folHlink>
    </a:clrScheme>
    <a:fontScheme name="Cell Injur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200" b="0" i="0" u="none" strike="noStrike" cap="none" normalizeH="0" baseline="29000" smtClean="0">
            <a:ln>
              <a:noFill/>
            </a:ln>
            <a:solidFill>
              <a:srgbClr val="FAFD00"/>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200" b="0" i="0" u="none" strike="noStrike" cap="none" normalizeH="0" baseline="29000" smtClean="0">
            <a:ln>
              <a:noFill/>
            </a:ln>
            <a:solidFill>
              <a:srgbClr val="FAFD00"/>
            </a:solidFill>
            <a:effectLst/>
            <a:latin typeface="Times New Roman" panose="02020603050405020304" pitchFamily="18" charset="0"/>
          </a:defRPr>
        </a:defPPr>
      </a:lstStyle>
    </a:lnDef>
  </a:objectDefaults>
  <a:extraClrSchemeLst>
    <a:extraClrScheme>
      <a:clrScheme name="Cell Injur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ell Injur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ell Injur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ell Injur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ell Injur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ell Injur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ell Injur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C:\Adobe\Powerpoint Presentations\Cell Injury.ppt</Template>
  <TotalTime>103985815</TotalTime>
  <Pages>25</Pages>
  <Words>3683</Words>
  <Application>Microsoft Macintosh PowerPoint</Application>
  <PresentationFormat>On-screen Show (4:3)</PresentationFormat>
  <Paragraphs>510</Paragraphs>
  <Slides>89</Slides>
  <Notes>68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89</vt:i4>
      </vt:variant>
    </vt:vector>
  </HeadingPairs>
  <TitlesOfParts>
    <vt:vector size="94" baseType="lpstr">
      <vt:lpstr>Times New Roman</vt:lpstr>
      <vt:lpstr>Monotype Sorts</vt:lpstr>
      <vt:lpstr>Symbol</vt:lpstr>
      <vt:lpstr>Wingdings</vt:lpstr>
      <vt:lpstr>Cell Injury</vt:lpstr>
      <vt:lpstr>Inflammation</vt:lpstr>
      <vt:lpstr>Inflammation Definition</vt:lpstr>
      <vt:lpstr>  Inflammation What MUST be known!</vt:lpstr>
      <vt:lpstr>  Inflammation  What MUST be known!</vt:lpstr>
      <vt:lpstr>Inflammation  Cardinal Signs (Celsus, 2 AD)</vt:lpstr>
      <vt:lpstr>Inflammation  Cardinal Signs </vt:lpstr>
      <vt:lpstr>Inflammation  Cardinal Signs </vt:lpstr>
      <vt:lpstr>Inflammation  Cardinal Signs </vt:lpstr>
      <vt:lpstr>Inflammation Phases of Acute Inflammation</vt:lpstr>
      <vt:lpstr>Inflammation Acute vs. Chronic Inflammation</vt:lpstr>
      <vt:lpstr>Inflammation  Outcomes of Acute Inflammation</vt:lpstr>
      <vt:lpstr>Inflammation</vt:lpstr>
      <vt:lpstr>Inflammation The Triple Response</vt:lpstr>
      <vt:lpstr>Inflammation  Normal Regulation of Vascular Permeability</vt:lpstr>
      <vt:lpstr>Inflammation  Normal Regulation of Vascular Permeability</vt:lpstr>
      <vt:lpstr>Inflammation Normal Regulation of Vascular Permeability</vt:lpstr>
      <vt:lpstr>Inflammation Pathogenesis of Edema</vt:lpstr>
      <vt:lpstr>Inflammation  Increased Hydrostatic Pressure</vt:lpstr>
      <vt:lpstr>Inflammation  Decreased Oncotic Pressure</vt:lpstr>
      <vt:lpstr>Inflammation  Increased Vascular Permeability</vt:lpstr>
      <vt:lpstr>Inflammation Phases of Acute Inflammation</vt:lpstr>
      <vt:lpstr>Inflamasyon İnflamasyonun Kimyasal Mediyatörleri</vt:lpstr>
      <vt:lpstr>Inflammation  Sources of Inflammatory Mediators</vt:lpstr>
      <vt:lpstr>Inflammation Chemical Mediators of Inflammation</vt:lpstr>
      <vt:lpstr>Inflammation Chemical Mediators of Inflammation</vt:lpstr>
      <vt:lpstr>Inflammation Chemical Mediators of Inflammation</vt:lpstr>
      <vt:lpstr>Inflammation Chemical Mediators of Inflammation</vt:lpstr>
      <vt:lpstr>Inflammation Chemical Mediators of Inflammation</vt:lpstr>
      <vt:lpstr>Inflammation Chemical Mediators of Inflammation</vt:lpstr>
      <vt:lpstr>Inflammation Kimyasal İnflamasyon Mediyatörleri</vt:lpstr>
      <vt:lpstr>Inflammation Kimyasal İnflamasyon Mediyatörleri</vt:lpstr>
      <vt:lpstr>Inflammation Leukocyte Extravasation and Phagocytosis</vt:lpstr>
      <vt:lpstr>Inflammation Margination and Pavementing</vt:lpstr>
      <vt:lpstr>Sequential involvement of  adhesion molecules </vt:lpstr>
      <vt:lpstr>Inflammation  Adhesion Molecule Modulation</vt:lpstr>
      <vt:lpstr>Inflammation Transmigration</vt:lpstr>
      <vt:lpstr>Inflammation  What must be known</vt:lpstr>
      <vt:lpstr>Inflammation Phases of Inflammation - Amplification</vt:lpstr>
      <vt:lpstr>Inflammation Amplification – left shift</vt:lpstr>
      <vt:lpstr>Inflammation Phases of Inflammation - Amplification</vt:lpstr>
      <vt:lpstr>Inflammation Acute MI (&lt;10 hours), Gross</vt:lpstr>
      <vt:lpstr>Inflammation Acute MI (&lt;10 hours), Micro</vt:lpstr>
      <vt:lpstr>Inflammation Acute MI (24-72 hours), Gross</vt:lpstr>
      <vt:lpstr>Inflammation Acute MI (24-72 hours), Micro</vt:lpstr>
      <vt:lpstr>Inflammation Acute MI (24-72 hours), micro</vt:lpstr>
      <vt:lpstr>Inflammation Acute MI (&gt;72 hours) with Macrophages</vt:lpstr>
      <vt:lpstr>Inflammation Remote MI (&gt; 6 weeks), Gross</vt:lpstr>
      <vt:lpstr>Inflammation Remote MI (&gt; 6 weeks), Fibrosis, Detail</vt:lpstr>
      <vt:lpstr>Inflammation Remote MI (&gt;6 weeks), Trichrome</vt:lpstr>
      <vt:lpstr>Inflammation Remote MI, Micro</vt:lpstr>
      <vt:lpstr>Inflammation  Chemotaxis – Definition </vt:lpstr>
      <vt:lpstr>Inflammation  Chemotaxis</vt:lpstr>
      <vt:lpstr>Inflammation  Chemotaxis</vt:lpstr>
      <vt:lpstr>Inflammation  Cytokine Networks (Figs. 2-23 and 2-24)</vt:lpstr>
      <vt:lpstr>Inflammation  Functional Role of Cytokines (Fig. 2-23)</vt:lpstr>
      <vt:lpstr>Inflammation  Inflammatory Cell Activation</vt:lpstr>
      <vt:lpstr>Inflammation Activation of Inflammatory Cells</vt:lpstr>
      <vt:lpstr>Inflammation Platelet Activating Factor (PAF)</vt:lpstr>
      <vt:lpstr>Inflammation Mechanisms of Inflammatory Cell Function</vt:lpstr>
      <vt:lpstr>Inflammation Bactericidal activity</vt:lpstr>
      <vt:lpstr>Inflammation Neutrophil Granules</vt:lpstr>
      <vt:lpstr>Inflammation Bactericidal activity</vt:lpstr>
      <vt:lpstr>Inflammation Tissue Injury by Inflammatory Cells</vt:lpstr>
      <vt:lpstr>Inflammation Tissue Injury by Inflammatory Cells</vt:lpstr>
      <vt:lpstr>Inflammation Tissue Injury by Inflammatory Cells</vt:lpstr>
      <vt:lpstr>Inflammation Tissue Injury by Inflammatory Cells</vt:lpstr>
      <vt:lpstr>Inflammation Tissue Injury by Inflammatory Cells</vt:lpstr>
      <vt:lpstr>Inflammation Tissue Injury by Inflammatory Cells</vt:lpstr>
      <vt:lpstr>Inflammation Tissue Injury by Inflammatory Cells</vt:lpstr>
      <vt:lpstr>Inflammation Tissue Injury by Inflammatory Cells</vt:lpstr>
      <vt:lpstr>Inflammation Defects in Phagocytosis</vt:lpstr>
      <vt:lpstr>Inflammation Defects in Phagocytosis</vt:lpstr>
      <vt:lpstr>Inflammation What MUST be known!</vt:lpstr>
      <vt:lpstr>Inflammation</vt:lpstr>
      <vt:lpstr>Inflammation Characteristics of acute and chronic inflammation</vt:lpstr>
      <vt:lpstr>Inflammation Chronic Inflammation</vt:lpstr>
      <vt:lpstr>Inflammation Chronic Inflammation</vt:lpstr>
      <vt:lpstr>Inflammation Chronic Inflammation</vt:lpstr>
      <vt:lpstr>Inflammation Chronic Inflammation – Syphilitic Aortitis</vt:lpstr>
      <vt:lpstr>Inflammation Granulomatous Inflammation</vt:lpstr>
      <vt:lpstr>Inflammation Granulomatous Inflammation</vt:lpstr>
      <vt:lpstr>Inflammation Granulomatous Inflammation</vt:lpstr>
      <vt:lpstr>Inflammation Granulomatous Inflammation</vt:lpstr>
      <vt:lpstr>Inflammation Granulomatous Inflammation</vt:lpstr>
      <vt:lpstr>Inflammation Granulomatous Inflammation</vt:lpstr>
      <vt:lpstr>  Inflammation What MUST be known!</vt:lpstr>
      <vt:lpstr>Inflammation Systemic Manifestations of Inflammation</vt:lpstr>
      <vt:lpstr>Inflammation Systemic Manifestations of Inflammation</vt:lpstr>
      <vt:lpstr>Inflammation Systemic Manifestations of Inflammation</vt:lpstr>
    </vt:vector>
  </TitlesOfParts>
  <Company>University of Kansas School of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Pathology Inflammation Lectures </dc:title>
  <dc:subject>Inflammation</dc:subject>
  <dc:creator>Copyright © 1999 , James L. Fishback, M.D.</dc:creator>
  <cp:keywords>Inflammation</cp:keywords>
  <dc:description>Lectures given 16-18 Aug 99_x000d_
University of Kansas School of Medicine_x000d_
Pathology 850</dc:description>
  <cp:lastModifiedBy>Faik Cankat Tulunay</cp:lastModifiedBy>
  <cp:revision>48</cp:revision>
  <cp:lastPrinted>1995-02-14T00:40:58Z</cp:lastPrinted>
  <dcterms:created xsi:type="dcterms:W3CDTF">1995-08-16T16:04:08Z</dcterms:created>
  <dcterms:modified xsi:type="dcterms:W3CDTF">2023-09-05T10:23:13Z</dcterms:modified>
  <cp:category>Pathology 850, teaching slides</cp:category>
</cp:coreProperties>
</file>